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78" r:id="rId24"/>
    <p:sldId id="280" r:id="rId25"/>
    <p:sldId id="281" r:id="rId26"/>
    <p:sldId id="282"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o" initials="F" lastIdx="1" clrIdx="0">
    <p:extLst>
      <p:ext uri="{19B8F6BF-5375-455C-9EA6-DF929625EA0E}">
        <p15:presenceInfo xmlns:p15="http://schemas.microsoft.com/office/powerpoint/2012/main" userId="Franc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38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A96BCB-2307-431F-A95F-E0A0C067299C}" type="datetimeFigureOut">
              <a:rPr lang="it-IT" smtClean="0"/>
              <a:pPr/>
              <a:t>09/01/2023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678675-8F1B-4474-867E-6733EC3A4C92}"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r>
              <a:rPr lang="it-IT"/>
              <a:t>13/05/2020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13/05/2020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13/05/2020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13/05/2020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r>
              <a:rPr lang="it-IT"/>
              <a:t>13/05/2020</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r>
              <a:rPr lang="it-IT"/>
              <a:t>13/05/2020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r>
              <a:rPr lang="it-IT"/>
              <a:t>13/05/2020</a:t>
            </a:r>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r>
              <a:rPr lang="it-IT"/>
              <a:t>13/05/2020</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13/05/2020</a:t>
            </a:r>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r>
              <a:rPr lang="it-IT"/>
              <a:t>13/05/2020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r>
              <a:rPr lang="it-IT"/>
              <a:t>13/05/2020</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B9CB34B-F2ED-49D0-990C-FD861339968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13/05/2020</a:t>
            </a: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9CB34B-F2ED-49D0-990C-FD861339968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4581128"/>
            <a:ext cx="8640960" cy="982960"/>
          </a:xfrm>
          <a:solidFill>
            <a:srgbClr val="FFFF00"/>
          </a:solidFill>
          <a:ln w="25400">
            <a:solidFill>
              <a:schemeClr val="accent1"/>
            </a:solidFill>
          </a:ln>
        </p:spPr>
        <p:txBody>
          <a:bodyPr>
            <a:normAutofit lnSpcReduction="10000"/>
          </a:bodyPr>
          <a:lstStyle/>
          <a:p>
            <a:r>
              <a:rPr lang="it-IT" sz="2000" b="1" dirty="0">
                <a:solidFill>
                  <a:schemeClr val="tx1"/>
                </a:solidFill>
              </a:rPr>
              <a:t>L’adolescenza è quel periodo della vita in cui gli interrogativi e i dubbi su di sé, le trasformazioni del proprio corpo, i conflitti con i genitori, rappresentano dei momenti di passaggio importanti per la vita di ogni ragazzo/a.</a:t>
            </a:r>
          </a:p>
          <a:p>
            <a:endParaRPr lang="it-IT" dirty="0"/>
          </a:p>
        </p:txBody>
      </p:sp>
      <p:sp>
        <p:nvSpPr>
          <p:cNvPr id="4" name="CasellaDiTesto 3"/>
          <p:cNvSpPr txBox="1"/>
          <p:nvPr/>
        </p:nvSpPr>
        <p:spPr>
          <a:xfrm>
            <a:off x="251520" y="5733256"/>
            <a:ext cx="8640960" cy="400110"/>
          </a:xfrm>
          <a:prstGeom prst="rect">
            <a:avLst/>
          </a:prstGeom>
          <a:noFill/>
        </p:spPr>
        <p:txBody>
          <a:bodyPr wrap="square" rtlCol="0">
            <a:spAutoFit/>
          </a:bodyPr>
          <a:lstStyle/>
          <a:p>
            <a:pPr algn="ctr"/>
            <a:r>
              <a:rPr lang="it-IT" sz="2000" b="1" dirty="0"/>
              <a:t>Prof. Francesco Cannizzaro – Specialista in Pedagogia, Bioetica e Sessuologia</a:t>
            </a: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a:t>
            </a:fld>
            <a:endParaRPr lang="it-IT"/>
          </a:p>
        </p:txBody>
      </p:sp>
      <p:pic>
        <p:nvPicPr>
          <p:cNvPr id="1026" name="Picture 2" descr="C:\Users\Master\Desktop\1.jpg"/>
          <p:cNvPicPr>
            <a:picLocks noChangeAspect="1" noChangeArrowheads="1"/>
          </p:cNvPicPr>
          <p:nvPr/>
        </p:nvPicPr>
        <p:blipFill>
          <a:blip r:embed="rId2" cstate="print"/>
          <a:srcRect/>
          <a:stretch>
            <a:fillRect/>
          </a:stretch>
        </p:blipFill>
        <p:spPr bwMode="auto">
          <a:xfrm>
            <a:off x="1979712" y="1628800"/>
            <a:ext cx="5204012" cy="2736303"/>
          </a:xfrm>
          <a:prstGeom prst="rect">
            <a:avLst/>
          </a:prstGeom>
          <a:noFill/>
          <a:ln w="25400">
            <a:solidFill>
              <a:schemeClr val="accent1"/>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3707904" y="2204864"/>
            <a:ext cx="5184576" cy="4176464"/>
          </a:xfrm>
          <a:solidFill>
            <a:srgbClr val="FFFF00"/>
          </a:solidFill>
          <a:ln w="25400">
            <a:solidFill>
              <a:schemeClr val="accent1"/>
            </a:solidFill>
          </a:ln>
        </p:spPr>
        <p:txBody>
          <a:bodyPr>
            <a:noAutofit/>
          </a:bodyPr>
          <a:lstStyle/>
          <a:p>
            <a:pPr algn="just"/>
            <a:r>
              <a:rPr lang="it-IT" sz="1800" b="1" dirty="0">
                <a:solidFill>
                  <a:srgbClr val="FF0000"/>
                </a:solidFill>
              </a:rPr>
              <a:t>Un’identità unica e definita</a:t>
            </a:r>
            <a:r>
              <a:rPr lang="it-IT" sz="1800" dirty="0">
                <a:solidFill>
                  <a:schemeClr val="tx1"/>
                </a:solidFill>
              </a:rPr>
              <a:t>, che permetta all’adolescente di percepirsi con una precisa definizione di sé stesso in termini di personalità, valori, credenze, preferenze e motivazioni. </a:t>
            </a:r>
          </a:p>
          <a:p>
            <a:pPr algn="just"/>
            <a:r>
              <a:rPr lang="it-IT" sz="1800" b="1" dirty="0">
                <a:solidFill>
                  <a:srgbClr val="FF0000"/>
                </a:solidFill>
              </a:rPr>
              <a:t>Uno dei passaggi essenziali </a:t>
            </a:r>
            <a:r>
              <a:rPr lang="it-IT" sz="1800" dirty="0">
                <a:solidFill>
                  <a:schemeClr val="tx1"/>
                </a:solidFill>
              </a:rPr>
              <a:t>per la risoluzione di questo processo è la (più o meno) sofferta acquisizione di autonomia rispetto alle figure genitoriali. </a:t>
            </a:r>
          </a:p>
          <a:p>
            <a:pPr algn="just"/>
            <a:r>
              <a:rPr lang="it-IT" sz="1800" b="1" dirty="0">
                <a:solidFill>
                  <a:srgbClr val="FF0000"/>
                </a:solidFill>
              </a:rPr>
              <a:t>Questo porta il ragazzo </a:t>
            </a:r>
            <a:r>
              <a:rPr lang="it-IT" sz="1800" dirty="0">
                <a:solidFill>
                  <a:schemeClr val="tx1"/>
                </a:solidFill>
              </a:rPr>
              <a:t>ad un difficile riconoscimento di sé stesso nell’ambiente familiare e ad una necessaria ristrutturazione della propria immagine in questo contesto. </a:t>
            </a:r>
          </a:p>
          <a:p>
            <a:pPr algn="just"/>
            <a:r>
              <a:rPr lang="it-IT" sz="1800" b="1" dirty="0">
                <a:solidFill>
                  <a:srgbClr val="FF0000"/>
                </a:solidFill>
              </a:rPr>
              <a:t>Viene quindi vissuto </a:t>
            </a:r>
            <a:r>
              <a:rPr lang="it-IT" sz="1800" dirty="0">
                <a:solidFill>
                  <a:schemeClr val="tx1"/>
                </a:solidFill>
              </a:rPr>
              <a:t>il lutto rispetto alla perdita della propria identità infantile.</a:t>
            </a:r>
          </a:p>
          <a:p>
            <a:pPr algn="just"/>
            <a:br>
              <a:rPr lang="it-IT" sz="1600" dirty="0">
                <a:solidFill>
                  <a:schemeClr val="tx1"/>
                </a:solidFill>
              </a:rPr>
            </a:br>
            <a:endParaRPr lang="it-IT" sz="16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10</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L’acquisizione di un’identità personale</a:t>
            </a:r>
            <a:endParaRPr lang="it-IT" sz="2800" dirty="0">
              <a:solidFill>
                <a:srgbClr val="0070C0"/>
              </a:solidFill>
            </a:endParaRPr>
          </a:p>
        </p:txBody>
      </p:sp>
      <p:pic>
        <p:nvPicPr>
          <p:cNvPr id="5122" name="Picture 2" descr="C:\Users\Master\Desktop\5.jpg"/>
          <p:cNvPicPr>
            <a:picLocks noChangeAspect="1" noChangeArrowheads="1"/>
          </p:cNvPicPr>
          <p:nvPr/>
        </p:nvPicPr>
        <p:blipFill>
          <a:blip r:embed="rId2" cstate="print"/>
          <a:srcRect/>
          <a:stretch>
            <a:fillRect/>
          </a:stretch>
        </p:blipFill>
        <p:spPr bwMode="auto">
          <a:xfrm>
            <a:off x="179512" y="3140968"/>
            <a:ext cx="3354471" cy="223224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132856"/>
            <a:ext cx="5760640" cy="4248472"/>
          </a:xfrm>
          <a:solidFill>
            <a:srgbClr val="FFFF00"/>
          </a:solidFill>
          <a:ln w="25400">
            <a:solidFill>
              <a:schemeClr val="accent1"/>
            </a:solidFill>
          </a:ln>
        </p:spPr>
        <p:txBody>
          <a:bodyPr>
            <a:noAutofit/>
          </a:bodyPr>
          <a:lstStyle/>
          <a:p>
            <a:pPr algn="just"/>
            <a:r>
              <a:rPr lang="it-IT" sz="2400" b="1" dirty="0">
                <a:solidFill>
                  <a:srgbClr val="FF0000"/>
                </a:solidFill>
              </a:rPr>
              <a:t>Ovvero, </a:t>
            </a:r>
            <a:r>
              <a:rPr lang="it-IT" sz="2400" dirty="0">
                <a:solidFill>
                  <a:schemeClr val="tx1"/>
                </a:solidFill>
              </a:rPr>
              <a:t>la convinzione stabile di appartenere all’uno o all’altro sesso in cui identificarsi. </a:t>
            </a:r>
          </a:p>
          <a:p>
            <a:pPr algn="just"/>
            <a:r>
              <a:rPr lang="it-IT" sz="2400" b="1" dirty="0">
                <a:solidFill>
                  <a:srgbClr val="FF0000"/>
                </a:solidFill>
              </a:rPr>
              <a:t>Le trasformazioni del corpo </a:t>
            </a:r>
            <a:r>
              <a:rPr lang="it-IT" sz="2400" dirty="0">
                <a:solidFill>
                  <a:schemeClr val="tx1"/>
                </a:solidFill>
              </a:rPr>
              <a:t>e la maturazione degli organi genitali innescano il bisogno di intensificare i comportamenti che caratterizzano il genere sessuale nel quale l’adolescente si identifica. </a:t>
            </a:r>
          </a:p>
          <a:p>
            <a:pPr algn="just"/>
            <a:r>
              <a:rPr lang="it-IT" sz="2400" b="1" dirty="0">
                <a:solidFill>
                  <a:srgbClr val="FF0000"/>
                </a:solidFill>
              </a:rPr>
              <a:t>Parte di questo processo </a:t>
            </a:r>
            <a:r>
              <a:rPr lang="it-IT" sz="2400" dirty="0">
                <a:solidFill>
                  <a:schemeClr val="tx1"/>
                </a:solidFill>
              </a:rPr>
              <a:t>è il compito di integrare la nuova sessualità con l’affettività in un insieme armonioso.</a:t>
            </a:r>
          </a:p>
          <a:p>
            <a:pPr algn="just"/>
            <a:br>
              <a:rPr lang="it-IT" sz="1600" dirty="0">
                <a:solidFill>
                  <a:schemeClr val="tx1"/>
                </a:solidFill>
              </a:rPr>
            </a:br>
            <a:endParaRPr lang="it-IT" sz="16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11</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Il consolidamento di un’identità sessuale e di genere</a:t>
            </a:r>
            <a:endParaRPr lang="it-IT" sz="2800" dirty="0">
              <a:solidFill>
                <a:srgbClr val="0070C0"/>
              </a:solidFill>
            </a:endParaRPr>
          </a:p>
        </p:txBody>
      </p:sp>
      <p:pic>
        <p:nvPicPr>
          <p:cNvPr id="6146" name="Picture 2" descr="C:\Users\Master\Desktop\6.jpg"/>
          <p:cNvPicPr>
            <a:picLocks noChangeAspect="1" noChangeArrowheads="1"/>
          </p:cNvPicPr>
          <p:nvPr/>
        </p:nvPicPr>
        <p:blipFill>
          <a:blip r:embed="rId2" cstate="print"/>
          <a:srcRect l="22754" r="10681"/>
          <a:stretch>
            <a:fillRect/>
          </a:stretch>
        </p:blipFill>
        <p:spPr bwMode="auto">
          <a:xfrm>
            <a:off x="6156176" y="3212976"/>
            <a:ext cx="2684204"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4139952" y="2636912"/>
            <a:ext cx="4752528" cy="3600400"/>
          </a:xfrm>
          <a:solidFill>
            <a:srgbClr val="FFFF00"/>
          </a:solidFill>
          <a:ln w="25400">
            <a:solidFill>
              <a:schemeClr val="accent1"/>
            </a:solidFill>
          </a:ln>
        </p:spPr>
        <p:txBody>
          <a:bodyPr>
            <a:noAutofit/>
          </a:bodyPr>
          <a:lstStyle/>
          <a:p>
            <a:pPr algn="just"/>
            <a:r>
              <a:rPr lang="it-IT" sz="2000" b="1" dirty="0">
                <a:solidFill>
                  <a:srgbClr val="FF0000"/>
                </a:solidFill>
              </a:rPr>
              <a:t>All’interno</a:t>
            </a:r>
            <a:r>
              <a:rPr lang="it-IT" sz="2000" dirty="0">
                <a:solidFill>
                  <a:schemeClr val="tx1"/>
                </a:solidFill>
              </a:rPr>
              <a:t> dei raggruppamenti giovanili si costruisce gran parte dell’identità adolescenziale. </a:t>
            </a:r>
          </a:p>
          <a:p>
            <a:pPr algn="just"/>
            <a:r>
              <a:rPr lang="it-IT" sz="2000" b="1" dirty="0">
                <a:solidFill>
                  <a:srgbClr val="FF0000"/>
                </a:solidFill>
              </a:rPr>
              <a:t>Il rapporto con i coetanei </a:t>
            </a:r>
            <a:r>
              <a:rPr lang="it-IT" sz="2000" dirty="0">
                <a:solidFill>
                  <a:schemeClr val="tx1"/>
                </a:solidFill>
              </a:rPr>
              <a:t>ha il ruolo di rendere pensabile il travaglio della crescita attraverso la condivisione e il senso di appartenenza. </a:t>
            </a:r>
          </a:p>
          <a:p>
            <a:pPr algn="just"/>
            <a:r>
              <a:rPr lang="it-IT" sz="2000" b="1" dirty="0">
                <a:solidFill>
                  <a:srgbClr val="FF0000"/>
                </a:solidFill>
              </a:rPr>
              <a:t>Quando queste relazioni </a:t>
            </a:r>
            <a:r>
              <a:rPr lang="it-IT" sz="2000" dirty="0">
                <a:solidFill>
                  <a:schemeClr val="tx1"/>
                </a:solidFill>
              </a:rPr>
              <a:t>risultano compromesse si possono verificare difficoltà che necessitano di essere attentamente valutate.</a:t>
            </a:r>
          </a:p>
          <a:p>
            <a:pPr algn="just"/>
            <a:br>
              <a:rPr lang="it-IT" sz="1600" dirty="0">
                <a:solidFill>
                  <a:schemeClr val="tx1"/>
                </a:solidFill>
              </a:rPr>
            </a:br>
            <a:endParaRPr lang="it-IT" sz="16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12</a:t>
            </a:fld>
            <a:endParaRPr lang="it-IT" dirty="0"/>
          </a:p>
        </p:txBody>
      </p:sp>
      <p:sp>
        <p:nvSpPr>
          <p:cNvPr id="7" name="CasellaDiTesto 6"/>
          <p:cNvSpPr txBox="1"/>
          <p:nvPr/>
        </p:nvSpPr>
        <p:spPr>
          <a:xfrm>
            <a:off x="251520" y="1484784"/>
            <a:ext cx="8640960" cy="954107"/>
          </a:xfrm>
          <a:prstGeom prst="rect">
            <a:avLst/>
          </a:prstGeom>
          <a:noFill/>
        </p:spPr>
        <p:txBody>
          <a:bodyPr wrap="square" rtlCol="0">
            <a:spAutoFit/>
          </a:bodyPr>
          <a:lstStyle/>
          <a:p>
            <a:pPr algn="ctr"/>
            <a:r>
              <a:rPr lang="it-IT" sz="2800" b="1" dirty="0">
                <a:solidFill>
                  <a:srgbClr val="0070C0"/>
                </a:solidFill>
              </a:rPr>
              <a:t>Le relazioni con i coetanei e lo sviluppo </a:t>
            </a:r>
          </a:p>
          <a:p>
            <a:pPr algn="ctr"/>
            <a:r>
              <a:rPr lang="it-IT" sz="2800" b="1" dirty="0">
                <a:solidFill>
                  <a:srgbClr val="0070C0"/>
                </a:solidFill>
              </a:rPr>
              <a:t>di una identità sociale</a:t>
            </a:r>
            <a:endParaRPr lang="it-IT" sz="2800" dirty="0">
              <a:solidFill>
                <a:srgbClr val="0070C0"/>
              </a:solidFill>
            </a:endParaRPr>
          </a:p>
        </p:txBody>
      </p:sp>
      <p:pic>
        <p:nvPicPr>
          <p:cNvPr id="7170" name="Picture 2" descr="C:\Users\Master\Desktop\7.jpg"/>
          <p:cNvPicPr>
            <a:picLocks noChangeAspect="1" noChangeArrowheads="1"/>
          </p:cNvPicPr>
          <p:nvPr/>
        </p:nvPicPr>
        <p:blipFill>
          <a:blip r:embed="rId2" cstate="print"/>
          <a:srcRect/>
          <a:stretch>
            <a:fillRect/>
          </a:stretch>
        </p:blipFill>
        <p:spPr bwMode="auto">
          <a:xfrm>
            <a:off x="251520" y="3212976"/>
            <a:ext cx="3679097"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708920"/>
            <a:ext cx="4752528" cy="3600400"/>
          </a:xfrm>
          <a:solidFill>
            <a:srgbClr val="FFFF00"/>
          </a:solidFill>
          <a:ln w="25400">
            <a:solidFill>
              <a:schemeClr val="accent1"/>
            </a:solidFill>
          </a:ln>
        </p:spPr>
        <p:txBody>
          <a:bodyPr>
            <a:noAutofit/>
          </a:bodyPr>
          <a:lstStyle/>
          <a:p>
            <a:pPr marL="179388" indent="-179388" algn="just">
              <a:buFontTx/>
              <a:buChar char="-"/>
            </a:pPr>
            <a:r>
              <a:rPr lang="it-IT" sz="2400" b="1" dirty="0">
                <a:solidFill>
                  <a:srgbClr val="FF0000"/>
                </a:solidFill>
              </a:rPr>
              <a:t>Interiorizzazione</a:t>
            </a:r>
            <a:r>
              <a:rPr lang="it-IT" sz="2400" dirty="0">
                <a:solidFill>
                  <a:schemeClr val="tx1"/>
                </a:solidFill>
              </a:rPr>
              <a:t> di norme e valori stabili e coerenti con la propria identità. </a:t>
            </a:r>
          </a:p>
          <a:p>
            <a:pPr marL="179388" indent="-179388" algn="just">
              <a:buFontTx/>
              <a:buChar char="-"/>
            </a:pPr>
            <a:r>
              <a:rPr lang="it-IT" sz="2400" b="1" dirty="0">
                <a:solidFill>
                  <a:srgbClr val="FF0000"/>
                </a:solidFill>
              </a:rPr>
              <a:t>Mediazione</a:t>
            </a:r>
            <a:r>
              <a:rPr lang="it-IT" sz="2400" dirty="0">
                <a:solidFill>
                  <a:schemeClr val="tx1"/>
                </a:solidFill>
              </a:rPr>
              <a:t> fra bisogni interni ed esigenze sociali.</a:t>
            </a:r>
          </a:p>
          <a:p>
            <a:pPr marL="179388" indent="-179388" algn="just"/>
            <a:r>
              <a:rPr lang="it-IT" sz="2400" b="1" dirty="0">
                <a:solidFill>
                  <a:srgbClr val="FF0000"/>
                </a:solidFill>
              </a:rPr>
              <a:t>- Sviluppo  </a:t>
            </a:r>
            <a:r>
              <a:rPr lang="it-IT" sz="2400" dirty="0">
                <a:solidFill>
                  <a:schemeClr val="tx1"/>
                </a:solidFill>
              </a:rPr>
              <a:t>di   aspirazioni   ed  una  personale visione del mondo al quale non adeguarsi </a:t>
            </a:r>
            <a:br>
              <a:rPr lang="it-IT" sz="2400" dirty="0">
                <a:solidFill>
                  <a:schemeClr val="tx1"/>
                </a:solidFill>
              </a:rPr>
            </a:br>
            <a:r>
              <a:rPr lang="it-IT" sz="2400" dirty="0">
                <a:solidFill>
                  <a:schemeClr val="tx1"/>
                </a:solidFill>
              </a:rPr>
              <a:t>passivamente.</a:t>
            </a:r>
          </a:p>
          <a:p>
            <a:pPr algn="just"/>
            <a:br>
              <a:rPr lang="it-IT" sz="1600" dirty="0">
                <a:solidFill>
                  <a:schemeClr val="tx1"/>
                </a:solidFill>
              </a:rPr>
            </a:br>
            <a:endParaRPr lang="it-IT" sz="16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13</a:t>
            </a:fld>
            <a:endParaRPr lang="it-IT" dirty="0"/>
          </a:p>
        </p:txBody>
      </p:sp>
      <p:sp>
        <p:nvSpPr>
          <p:cNvPr id="7" name="CasellaDiTesto 6"/>
          <p:cNvSpPr txBox="1"/>
          <p:nvPr/>
        </p:nvSpPr>
        <p:spPr>
          <a:xfrm>
            <a:off x="251520" y="1484784"/>
            <a:ext cx="8640960" cy="954107"/>
          </a:xfrm>
          <a:prstGeom prst="rect">
            <a:avLst/>
          </a:prstGeom>
          <a:noFill/>
        </p:spPr>
        <p:txBody>
          <a:bodyPr wrap="square" rtlCol="0">
            <a:spAutoFit/>
          </a:bodyPr>
          <a:lstStyle/>
          <a:p>
            <a:pPr algn="ctr"/>
            <a:r>
              <a:rPr lang="it-IT" sz="2800" b="1" dirty="0">
                <a:solidFill>
                  <a:srgbClr val="0070C0"/>
                </a:solidFill>
              </a:rPr>
              <a:t>La formazione di sistemi motivazionali, </a:t>
            </a:r>
          </a:p>
          <a:p>
            <a:pPr algn="ctr"/>
            <a:r>
              <a:rPr lang="it-IT" sz="2800" b="1" dirty="0">
                <a:solidFill>
                  <a:srgbClr val="0070C0"/>
                </a:solidFill>
              </a:rPr>
              <a:t>valori e progettualità futura</a:t>
            </a:r>
            <a:endParaRPr lang="it-IT" sz="2800" dirty="0">
              <a:solidFill>
                <a:srgbClr val="0070C0"/>
              </a:solidFill>
            </a:endParaRPr>
          </a:p>
        </p:txBody>
      </p:sp>
      <p:pic>
        <p:nvPicPr>
          <p:cNvPr id="8194" name="Picture 2" descr="C:\Users\Master\Desktop\8.jpg"/>
          <p:cNvPicPr>
            <a:picLocks noChangeAspect="1" noChangeArrowheads="1"/>
          </p:cNvPicPr>
          <p:nvPr/>
        </p:nvPicPr>
        <p:blipFill>
          <a:blip r:embed="rId2" cstate="print"/>
          <a:srcRect l="38181"/>
          <a:stretch>
            <a:fillRect/>
          </a:stretch>
        </p:blipFill>
        <p:spPr bwMode="auto">
          <a:xfrm>
            <a:off x="5142727" y="2708920"/>
            <a:ext cx="3732927" cy="36004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492896"/>
            <a:ext cx="8640960" cy="3600400"/>
          </a:xfrm>
          <a:solidFill>
            <a:srgbClr val="FFFF00"/>
          </a:solidFill>
          <a:ln w="25400">
            <a:solidFill>
              <a:schemeClr val="accent1"/>
            </a:solidFill>
          </a:ln>
        </p:spPr>
        <p:txBody>
          <a:bodyPr>
            <a:noAutofit/>
          </a:bodyPr>
          <a:lstStyle/>
          <a:p>
            <a:pPr algn="just"/>
            <a:r>
              <a:rPr lang="it-IT" sz="2000" b="1" dirty="0">
                <a:solidFill>
                  <a:srgbClr val="FF0000"/>
                </a:solidFill>
              </a:rPr>
              <a:t>I sintomi adolescenziali </a:t>
            </a:r>
            <a:r>
              <a:rPr lang="it-IT" sz="2000" dirty="0">
                <a:solidFill>
                  <a:schemeClr val="tx1"/>
                </a:solidFill>
              </a:rPr>
              <a:t>hanno un </a:t>
            </a:r>
            <a:r>
              <a:rPr lang="it-IT" sz="2000" b="1" dirty="0">
                <a:solidFill>
                  <a:schemeClr val="tx1"/>
                </a:solidFill>
              </a:rPr>
              <a:t>carattere instabile e discontinuo</a:t>
            </a:r>
            <a:r>
              <a:rPr lang="it-IT" sz="2000" dirty="0">
                <a:solidFill>
                  <a:schemeClr val="tx1"/>
                </a:solidFill>
              </a:rPr>
              <a:t>. I genitori possono quindi dover affrontare momenti in cui sono travolti dalla forza con la quale si manifestano certi comportamenti e spaventati dalla loro violenza ed estraneità rispetto al carattere del figlio come lo avevano conosciuto fino a quel momento. </a:t>
            </a:r>
          </a:p>
          <a:p>
            <a:pPr algn="just"/>
            <a:r>
              <a:rPr lang="it-IT" sz="2000" b="1" dirty="0">
                <a:solidFill>
                  <a:srgbClr val="FF0000"/>
                </a:solidFill>
              </a:rPr>
              <a:t>Questo può provocare </a:t>
            </a:r>
            <a:r>
              <a:rPr lang="it-IT" sz="2000" dirty="0">
                <a:solidFill>
                  <a:schemeClr val="tx1"/>
                </a:solidFill>
              </a:rPr>
              <a:t>sentimenti diversi che possono creare </a:t>
            </a:r>
            <a:r>
              <a:rPr lang="it-IT" sz="2000" b="1" dirty="0">
                <a:solidFill>
                  <a:schemeClr val="tx1"/>
                </a:solidFill>
              </a:rPr>
              <a:t>comportamenti preoccupati, permissivi, tolleranti o repressivi,</a:t>
            </a:r>
            <a:r>
              <a:rPr lang="it-IT" sz="2000" dirty="0">
                <a:solidFill>
                  <a:schemeClr val="tx1"/>
                </a:solidFill>
              </a:rPr>
              <a:t> conseguenti all’onda d’urto provocata dalle emozioni portate in campo dal ragazzo o dalla ragazza. </a:t>
            </a:r>
          </a:p>
          <a:p>
            <a:pPr algn="just"/>
            <a:r>
              <a:rPr lang="it-IT" sz="2000" b="1" dirty="0">
                <a:solidFill>
                  <a:srgbClr val="FF0000"/>
                </a:solidFill>
              </a:rPr>
              <a:t>Questi momenti si alternano </a:t>
            </a:r>
            <a:r>
              <a:rPr lang="it-IT" sz="2000" dirty="0">
                <a:solidFill>
                  <a:schemeClr val="tx1"/>
                </a:solidFill>
              </a:rPr>
              <a:t>ad altri in cui sembra che torni la serenità, momenti durante i quali si può trovare anche lo spazio per pensare a “</a:t>
            </a:r>
            <a:r>
              <a:rPr lang="it-IT" sz="2000" b="1" dirty="0">
                <a:solidFill>
                  <a:schemeClr val="tx1"/>
                </a:solidFill>
              </a:rPr>
              <a:t>cosa possa essere successo e perché</a:t>
            </a:r>
            <a:r>
              <a:rPr lang="it-IT" sz="2000" dirty="0">
                <a:solidFill>
                  <a:schemeClr val="tx1"/>
                </a:solidFill>
              </a:rPr>
              <a:t>”.</a:t>
            </a:r>
          </a:p>
          <a:p>
            <a:pPr algn="just"/>
            <a:br>
              <a:rPr lang="it-IT" sz="1400" dirty="0">
                <a:solidFill>
                  <a:schemeClr val="tx1"/>
                </a:solidFill>
              </a:rPr>
            </a:br>
            <a:endParaRPr lang="it-IT" sz="14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14</a:t>
            </a:fld>
            <a:endParaRPr lang="it-IT" dirty="0"/>
          </a:p>
        </p:txBody>
      </p:sp>
      <p:sp>
        <p:nvSpPr>
          <p:cNvPr id="7" name="CasellaDiTesto 6"/>
          <p:cNvSpPr txBox="1"/>
          <p:nvPr/>
        </p:nvSpPr>
        <p:spPr>
          <a:xfrm>
            <a:off x="251520" y="1484784"/>
            <a:ext cx="8640960" cy="954107"/>
          </a:xfrm>
          <a:prstGeom prst="rect">
            <a:avLst/>
          </a:prstGeom>
          <a:noFill/>
        </p:spPr>
        <p:txBody>
          <a:bodyPr wrap="square" rtlCol="0">
            <a:spAutoFit/>
          </a:bodyPr>
          <a:lstStyle/>
          <a:p>
            <a:pPr algn="ctr"/>
            <a:r>
              <a:rPr lang="it-IT" sz="2800" b="1" dirty="0">
                <a:solidFill>
                  <a:srgbClr val="0070C0"/>
                </a:solidFill>
              </a:rPr>
              <a:t>Quali sono le caratteristiche generali </a:t>
            </a:r>
          </a:p>
          <a:p>
            <a:pPr algn="ctr"/>
            <a:r>
              <a:rPr lang="it-IT" sz="2800" b="1" dirty="0">
                <a:solidFill>
                  <a:srgbClr val="0070C0"/>
                </a:solidFill>
              </a:rPr>
              <a:t>dei sintomi adolescenziali?</a:t>
            </a:r>
            <a:endParaRPr lang="it-IT" sz="28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492896"/>
            <a:ext cx="8640960" cy="3600400"/>
          </a:xfrm>
          <a:solidFill>
            <a:srgbClr val="FFFF00"/>
          </a:solidFill>
          <a:ln w="25400">
            <a:solidFill>
              <a:schemeClr val="accent1"/>
            </a:solidFill>
          </a:ln>
        </p:spPr>
        <p:txBody>
          <a:bodyPr>
            <a:noAutofit/>
          </a:bodyPr>
          <a:lstStyle/>
          <a:p>
            <a:pPr algn="just"/>
            <a:r>
              <a:rPr lang="it-IT" sz="2000" b="1" dirty="0">
                <a:solidFill>
                  <a:srgbClr val="FF0000"/>
                </a:solidFill>
              </a:rPr>
              <a:t>Spesso in queste situazioni </a:t>
            </a:r>
            <a:r>
              <a:rPr lang="it-IT" sz="2000" dirty="0">
                <a:solidFill>
                  <a:schemeClr val="tx1"/>
                </a:solidFill>
              </a:rPr>
              <a:t>può nascere nella mente del genitore l’esigenza di avere qualcuno con cui confrontarsi e capire con quali strumenti, quando presumibilmente i problemi si ripresenteranno, potrebbe aiutare più efficacemente il figlio/a ad affrontare le difficoltà che provocano sofferenza e  disequilibrio.</a:t>
            </a:r>
          </a:p>
          <a:p>
            <a:pPr algn="just"/>
            <a:r>
              <a:rPr lang="it-IT" sz="2000" b="1" dirty="0">
                <a:solidFill>
                  <a:srgbClr val="FF0000"/>
                </a:solidFill>
              </a:rPr>
              <a:t>Ciò che accomuna </a:t>
            </a:r>
            <a:r>
              <a:rPr lang="it-IT" sz="2000" dirty="0">
                <a:solidFill>
                  <a:schemeClr val="tx1"/>
                </a:solidFill>
              </a:rPr>
              <a:t>principalmente i sintomi del terremoto adolescenziale è </a:t>
            </a:r>
            <a:r>
              <a:rPr lang="it-IT" sz="2000" b="1" dirty="0">
                <a:solidFill>
                  <a:schemeClr val="tx1"/>
                </a:solidFill>
              </a:rPr>
              <a:t>l’estremizzazione dei conflitti</a:t>
            </a:r>
            <a:r>
              <a:rPr lang="it-IT" sz="2000" dirty="0">
                <a:solidFill>
                  <a:schemeClr val="tx1"/>
                </a:solidFill>
              </a:rPr>
              <a:t>, che può manifestarsi attraverso una modalità </a:t>
            </a:r>
            <a:r>
              <a:rPr lang="it-IT" sz="2000" b="1" dirty="0">
                <a:solidFill>
                  <a:schemeClr val="tx1"/>
                </a:solidFill>
              </a:rPr>
              <a:t>attiva o passiva</a:t>
            </a:r>
            <a:r>
              <a:rPr lang="it-IT" sz="2000" dirty="0">
                <a:solidFill>
                  <a:schemeClr val="tx1"/>
                </a:solidFill>
              </a:rPr>
              <a:t>:</a:t>
            </a:r>
          </a:p>
          <a:p>
            <a:pPr algn="just"/>
            <a:r>
              <a:rPr lang="it-IT" sz="2000" dirty="0">
                <a:solidFill>
                  <a:srgbClr val="FF0000"/>
                </a:solidFill>
              </a:rPr>
              <a:t>-  </a:t>
            </a:r>
            <a:r>
              <a:rPr lang="it-IT" sz="2000" b="1" dirty="0">
                <a:solidFill>
                  <a:srgbClr val="FF0000"/>
                </a:solidFill>
              </a:rPr>
              <a:t>agito attivo</a:t>
            </a:r>
            <a:r>
              <a:rPr lang="it-IT" sz="2000" dirty="0">
                <a:solidFill>
                  <a:srgbClr val="FF0000"/>
                </a:solidFill>
              </a:rPr>
              <a:t>: </a:t>
            </a:r>
            <a:r>
              <a:rPr lang="it-IT" sz="2000" dirty="0">
                <a:solidFill>
                  <a:schemeClr val="tx1"/>
                </a:solidFill>
              </a:rPr>
              <a:t>ribellione fisica e/o verbale anche violenta</a:t>
            </a:r>
          </a:p>
          <a:p>
            <a:pPr marL="179388" indent="-179388" algn="just"/>
            <a:r>
              <a:rPr lang="it-IT" sz="2000" dirty="0">
                <a:solidFill>
                  <a:srgbClr val="FF0000"/>
                </a:solidFill>
              </a:rPr>
              <a:t>- </a:t>
            </a:r>
            <a:r>
              <a:rPr lang="it-IT" sz="2000" b="1" dirty="0">
                <a:solidFill>
                  <a:srgbClr val="FF0000"/>
                </a:solidFill>
              </a:rPr>
              <a:t>agito passivo</a:t>
            </a:r>
            <a:r>
              <a:rPr lang="it-IT" sz="2000" dirty="0">
                <a:solidFill>
                  <a:srgbClr val="FF0000"/>
                </a:solidFill>
              </a:rPr>
              <a:t>: </a:t>
            </a:r>
            <a:r>
              <a:rPr lang="it-IT" sz="2000" dirty="0">
                <a:solidFill>
                  <a:schemeClr val="tx1"/>
                </a:solidFill>
              </a:rPr>
              <a:t>l’isolamento e/o il silenzio, che portano comunque con sé forti sentimenti di aggressività nei confronti del mondo.</a:t>
            </a:r>
          </a:p>
          <a:p>
            <a:pPr algn="just"/>
            <a:br>
              <a:rPr lang="it-IT" sz="1400" dirty="0">
                <a:solidFill>
                  <a:schemeClr val="tx1"/>
                </a:solidFill>
              </a:rPr>
            </a:br>
            <a:endParaRPr lang="it-IT" sz="14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15</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Estremizzazione dei conflitti</a:t>
            </a:r>
            <a:endParaRPr lang="it-IT" sz="28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3419872" y="2348880"/>
            <a:ext cx="5472608" cy="4032448"/>
          </a:xfrm>
          <a:solidFill>
            <a:srgbClr val="FFFF00"/>
          </a:solidFill>
          <a:ln w="25400">
            <a:solidFill>
              <a:schemeClr val="accent1"/>
            </a:solidFill>
          </a:ln>
        </p:spPr>
        <p:txBody>
          <a:bodyPr>
            <a:noAutofit/>
          </a:bodyPr>
          <a:lstStyle/>
          <a:p>
            <a:pPr algn="just"/>
            <a:r>
              <a:rPr lang="it-IT" sz="2000" b="1" dirty="0">
                <a:solidFill>
                  <a:srgbClr val="FF0000"/>
                </a:solidFill>
              </a:rPr>
              <a:t>E’ una caratteristica specifica dell’adolescenza</a:t>
            </a:r>
            <a:r>
              <a:rPr lang="it-IT" sz="2000" dirty="0">
                <a:solidFill>
                  <a:schemeClr val="tx1"/>
                </a:solidFill>
              </a:rPr>
              <a:t>, conseguenza della difficoltà di manifestare i propri bisogni tramite pensieri e parole. </a:t>
            </a:r>
          </a:p>
          <a:p>
            <a:pPr algn="just"/>
            <a:r>
              <a:rPr lang="it-IT" sz="2000" b="1" dirty="0">
                <a:solidFill>
                  <a:srgbClr val="FF0000"/>
                </a:solidFill>
              </a:rPr>
              <a:t>Il linguaggio del comportamento</a:t>
            </a:r>
            <a:r>
              <a:rPr lang="it-IT" sz="2000" dirty="0">
                <a:solidFill>
                  <a:schemeClr val="tx1"/>
                </a:solidFill>
              </a:rPr>
              <a:t> può essere liberatorio quando ci si trova in uno stato di insostenibile tensione emotiva. </a:t>
            </a:r>
          </a:p>
          <a:p>
            <a:pPr algn="just"/>
            <a:r>
              <a:rPr lang="it-IT" sz="2000" b="1" dirty="0">
                <a:solidFill>
                  <a:srgbClr val="FF0000"/>
                </a:solidFill>
              </a:rPr>
              <a:t>Anche se talora </a:t>
            </a:r>
            <a:r>
              <a:rPr lang="it-IT" sz="2000" dirty="0">
                <a:solidFill>
                  <a:schemeClr val="tx1"/>
                </a:solidFill>
              </a:rPr>
              <a:t>questi comportamenti possono assumere caratteristiche preoccupanti bisogna tener conto che in questo periodo della vita la personalità non ha ancora una strutturazione stabile, per cui queste manifestazioni possono risolversi spontaneamente nel corso dello sviluppo. </a:t>
            </a:r>
          </a:p>
          <a:p>
            <a:pPr algn="just"/>
            <a:br>
              <a:rPr lang="it-IT" sz="1400" dirty="0">
                <a:solidFill>
                  <a:schemeClr val="tx1"/>
                </a:solidFill>
              </a:rPr>
            </a:br>
            <a:endParaRPr lang="it-IT" sz="14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16</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Tendenza ad esprimersi con il corpo e con l’azione</a:t>
            </a:r>
          </a:p>
        </p:txBody>
      </p:sp>
      <p:pic>
        <p:nvPicPr>
          <p:cNvPr id="9218" name="Picture 2" descr="C:\Users\Master\Desktop\9.jpg"/>
          <p:cNvPicPr>
            <a:picLocks noChangeAspect="1" noChangeArrowheads="1"/>
          </p:cNvPicPr>
          <p:nvPr/>
        </p:nvPicPr>
        <p:blipFill>
          <a:blip r:embed="rId2" cstate="print"/>
          <a:srcRect l="14157" t="12064" r="12226"/>
          <a:stretch>
            <a:fillRect/>
          </a:stretch>
        </p:blipFill>
        <p:spPr bwMode="auto">
          <a:xfrm>
            <a:off x="251520" y="3068960"/>
            <a:ext cx="2996482" cy="252028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276872"/>
            <a:ext cx="5472608" cy="4104456"/>
          </a:xfrm>
          <a:solidFill>
            <a:srgbClr val="FFFF00"/>
          </a:solidFill>
          <a:ln w="25400">
            <a:solidFill>
              <a:schemeClr val="accent1"/>
            </a:solidFill>
          </a:ln>
        </p:spPr>
        <p:txBody>
          <a:bodyPr>
            <a:noAutofit/>
          </a:bodyPr>
          <a:lstStyle/>
          <a:p>
            <a:pPr algn="just"/>
            <a:r>
              <a:rPr lang="it-IT" sz="2000" b="1" dirty="0">
                <a:solidFill>
                  <a:srgbClr val="FF0000"/>
                </a:solidFill>
              </a:rPr>
              <a:t>Altre volte invece </a:t>
            </a:r>
            <a:r>
              <a:rPr lang="it-IT" sz="2000" dirty="0">
                <a:solidFill>
                  <a:schemeClr val="tx1"/>
                </a:solidFill>
              </a:rPr>
              <a:t>potremmo trovarci di fronte a forme iniziali di patologia o di difese che potranno successivamente assumere forme conclamate e giustificano l’allerta dei genitori. </a:t>
            </a:r>
          </a:p>
          <a:p>
            <a:pPr algn="just"/>
            <a:r>
              <a:rPr lang="it-IT" sz="2000" b="1" dirty="0">
                <a:solidFill>
                  <a:srgbClr val="FF0000"/>
                </a:solidFill>
              </a:rPr>
              <a:t>L’acquisizione di identificazioni </a:t>
            </a:r>
            <a:r>
              <a:rPr lang="it-IT" sz="2000" dirty="0">
                <a:solidFill>
                  <a:schemeClr val="tx1"/>
                </a:solidFill>
              </a:rPr>
              <a:t>più solide e armoniche può senz’altro favorire un’evoluzione positiva. </a:t>
            </a:r>
          </a:p>
          <a:p>
            <a:pPr algn="just"/>
            <a:r>
              <a:rPr lang="it-IT" sz="2000" b="1" dirty="0">
                <a:solidFill>
                  <a:srgbClr val="FF0000"/>
                </a:solidFill>
              </a:rPr>
              <a:t>Il cristallizzarsi delle condotte problematiche, </a:t>
            </a:r>
            <a:r>
              <a:rPr lang="it-IT" sz="2000" dirty="0">
                <a:solidFill>
                  <a:schemeClr val="tx1"/>
                </a:solidFill>
              </a:rPr>
              <a:t>a parte alcuni rari esiti clamorosi, potrebbe condurre all’organizzazione di personalità </a:t>
            </a:r>
            <a:r>
              <a:rPr lang="it-IT" sz="2000" dirty="0" err="1">
                <a:solidFill>
                  <a:schemeClr val="tx1"/>
                </a:solidFill>
              </a:rPr>
              <a:t>disadattive</a:t>
            </a:r>
            <a:r>
              <a:rPr lang="it-IT" sz="2000" dirty="0">
                <a:solidFill>
                  <a:schemeClr val="tx1"/>
                </a:solidFill>
              </a:rPr>
              <a:t> e allo sviluppo cronicizzato di  modalità di comportamento causa di disagi significativi nella vita adulta.</a:t>
            </a:r>
          </a:p>
          <a:p>
            <a:pPr algn="just"/>
            <a:r>
              <a:rPr lang="it-IT" sz="2000" dirty="0">
                <a:solidFill>
                  <a:schemeClr val="tx1"/>
                </a:solidFill>
              </a:rPr>
              <a:t>. </a:t>
            </a:r>
          </a:p>
          <a:p>
            <a:pPr algn="just"/>
            <a:br>
              <a:rPr lang="it-IT" sz="1400" dirty="0">
                <a:solidFill>
                  <a:schemeClr val="tx1"/>
                </a:solidFill>
              </a:rPr>
            </a:br>
            <a:endParaRPr lang="it-IT" sz="14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17</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Attenzione a forme iniziali di patologie</a:t>
            </a:r>
          </a:p>
        </p:txBody>
      </p:sp>
      <p:pic>
        <p:nvPicPr>
          <p:cNvPr id="10242" name="Picture 2" descr="C:\Users\Master\Desktop\10.jpg"/>
          <p:cNvPicPr>
            <a:picLocks noChangeAspect="1" noChangeArrowheads="1"/>
          </p:cNvPicPr>
          <p:nvPr/>
        </p:nvPicPr>
        <p:blipFill>
          <a:blip r:embed="rId2" cstate="print"/>
          <a:srcRect/>
          <a:stretch>
            <a:fillRect/>
          </a:stretch>
        </p:blipFill>
        <p:spPr bwMode="auto">
          <a:xfrm>
            <a:off x="5868144" y="3356992"/>
            <a:ext cx="3052210" cy="2031107"/>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420888"/>
            <a:ext cx="8640960" cy="1368152"/>
          </a:xfrm>
          <a:solidFill>
            <a:srgbClr val="FFFF00"/>
          </a:solidFill>
          <a:ln w="25400">
            <a:solidFill>
              <a:schemeClr val="accent1"/>
            </a:solidFill>
          </a:ln>
        </p:spPr>
        <p:txBody>
          <a:bodyPr>
            <a:noAutofit/>
          </a:bodyPr>
          <a:lstStyle/>
          <a:p>
            <a:r>
              <a:rPr lang="it-IT" sz="2000" b="1" dirty="0">
                <a:solidFill>
                  <a:srgbClr val="FF0000"/>
                </a:solidFill>
              </a:rPr>
              <a:t>Le manifestazioni del disagio del ragazzo o della ragazza possono essere rilevati attraverso una serie di segnali (non si parla di diagnosi ma di segnali di stati di sofferenza, il cui senso e la cui rilevanza o meno vanno valutati caso per caso) dei quali di seguito elenchiamo alcuni dei più frequenti:</a:t>
            </a:r>
            <a:r>
              <a:rPr lang="it-IT" sz="2000" dirty="0">
                <a:solidFill>
                  <a:schemeClr val="tx1"/>
                </a:solidFill>
              </a:rPr>
              <a:t> </a:t>
            </a:r>
          </a:p>
          <a:p>
            <a:pPr algn="just"/>
            <a:br>
              <a:rPr lang="it-IT" sz="1400" dirty="0">
                <a:solidFill>
                  <a:schemeClr val="tx1"/>
                </a:solidFill>
              </a:rPr>
            </a:br>
            <a:endParaRPr lang="it-IT" sz="14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18</a:t>
            </a:fld>
            <a:endParaRPr lang="it-IT" dirty="0"/>
          </a:p>
        </p:txBody>
      </p:sp>
      <p:sp>
        <p:nvSpPr>
          <p:cNvPr id="7" name="CasellaDiTesto 6"/>
          <p:cNvSpPr txBox="1"/>
          <p:nvPr/>
        </p:nvSpPr>
        <p:spPr>
          <a:xfrm>
            <a:off x="251520" y="1484784"/>
            <a:ext cx="8640960" cy="954107"/>
          </a:xfrm>
          <a:prstGeom prst="rect">
            <a:avLst/>
          </a:prstGeom>
          <a:noFill/>
        </p:spPr>
        <p:txBody>
          <a:bodyPr wrap="square" rtlCol="0">
            <a:spAutoFit/>
          </a:bodyPr>
          <a:lstStyle/>
          <a:p>
            <a:pPr algn="ctr"/>
            <a:r>
              <a:rPr lang="it-IT" sz="2800" b="1" dirty="0">
                <a:solidFill>
                  <a:srgbClr val="0070C0"/>
                </a:solidFill>
              </a:rPr>
              <a:t>Quali sono i segnali di disagio più frequenti </a:t>
            </a:r>
          </a:p>
          <a:p>
            <a:pPr algn="ctr"/>
            <a:r>
              <a:rPr lang="it-IT" sz="2800" b="1" dirty="0">
                <a:solidFill>
                  <a:srgbClr val="0070C0"/>
                </a:solidFill>
              </a:rPr>
              <a:t>ai quali dover fare attenzione?</a:t>
            </a:r>
            <a:endParaRPr lang="it-IT" sz="2800" dirty="0">
              <a:solidFill>
                <a:srgbClr val="0070C0"/>
              </a:solidFill>
            </a:endParaRPr>
          </a:p>
        </p:txBody>
      </p:sp>
      <p:pic>
        <p:nvPicPr>
          <p:cNvPr id="11266" name="Picture 2" descr="C:\Users\Master\Desktop\12.jpg"/>
          <p:cNvPicPr>
            <a:picLocks noChangeAspect="1" noChangeArrowheads="1"/>
          </p:cNvPicPr>
          <p:nvPr/>
        </p:nvPicPr>
        <p:blipFill>
          <a:blip r:embed="rId2" cstate="print"/>
          <a:srcRect/>
          <a:stretch>
            <a:fillRect/>
          </a:stretch>
        </p:blipFill>
        <p:spPr bwMode="auto">
          <a:xfrm>
            <a:off x="7008010" y="3861048"/>
            <a:ext cx="1839549" cy="1224136"/>
          </a:xfrm>
          <a:prstGeom prst="rect">
            <a:avLst/>
          </a:prstGeom>
          <a:noFill/>
          <a:ln w="25400">
            <a:solidFill>
              <a:srgbClr val="FF0000"/>
            </a:solidFill>
          </a:ln>
        </p:spPr>
      </p:pic>
      <p:pic>
        <p:nvPicPr>
          <p:cNvPr id="11267" name="Picture 3" descr="C:\Users\Master\Desktop\13.jpg"/>
          <p:cNvPicPr>
            <a:picLocks noChangeAspect="1" noChangeArrowheads="1"/>
          </p:cNvPicPr>
          <p:nvPr/>
        </p:nvPicPr>
        <p:blipFill>
          <a:blip r:embed="rId3" cstate="print"/>
          <a:srcRect/>
          <a:stretch>
            <a:fillRect/>
          </a:stretch>
        </p:blipFill>
        <p:spPr bwMode="auto">
          <a:xfrm>
            <a:off x="2843808" y="3861048"/>
            <a:ext cx="3816424" cy="2539657"/>
          </a:xfrm>
          <a:prstGeom prst="rect">
            <a:avLst/>
          </a:prstGeom>
          <a:noFill/>
          <a:ln w="25400">
            <a:solidFill>
              <a:srgbClr val="FF0000"/>
            </a:solidFill>
          </a:ln>
        </p:spPr>
      </p:pic>
      <p:pic>
        <p:nvPicPr>
          <p:cNvPr id="11268" name="Picture 4" descr="C:\Users\Master\Desktop\14.jpg"/>
          <p:cNvPicPr>
            <a:picLocks noChangeAspect="1" noChangeArrowheads="1"/>
          </p:cNvPicPr>
          <p:nvPr/>
        </p:nvPicPr>
        <p:blipFill>
          <a:blip r:embed="rId4" cstate="print"/>
          <a:srcRect l="7848" r="31987" b="4415"/>
          <a:stretch>
            <a:fillRect/>
          </a:stretch>
        </p:blipFill>
        <p:spPr bwMode="auto">
          <a:xfrm>
            <a:off x="7020272" y="5229200"/>
            <a:ext cx="1279779" cy="1152128"/>
          </a:xfrm>
          <a:prstGeom prst="rect">
            <a:avLst/>
          </a:prstGeom>
          <a:noFill/>
          <a:ln w="25400">
            <a:solidFill>
              <a:srgbClr val="FF0000"/>
            </a:solidFill>
          </a:ln>
        </p:spPr>
      </p:pic>
      <p:pic>
        <p:nvPicPr>
          <p:cNvPr id="11269" name="Picture 5" descr="C:\Users\Master\Desktop\15.jpg"/>
          <p:cNvPicPr>
            <a:picLocks noChangeAspect="1" noChangeArrowheads="1"/>
          </p:cNvPicPr>
          <p:nvPr/>
        </p:nvPicPr>
        <p:blipFill>
          <a:blip r:embed="rId5" cstate="print"/>
          <a:srcRect b="13247"/>
          <a:stretch>
            <a:fillRect/>
          </a:stretch>
        </p:blipFill>
        <p:spPr bwMode="auto">
          <a:xfrm>
            <a:off x="251521" y="3861049"/>
            <a:ext cx="2304256" cy="1224136"/>
          </a:xfrm>
          <a:prstGeom prst="rect">
            <a:avLst/>
          </a:prstGeom>
          <a:noFill/>
          <a:ln w="25400">
            <a:solidFill>
              <a:srgbClr val="FF0000"/>
            </a:solidFill>
          </a:ln>
        </p:spPr>
      </p:pic>
      <p:pic>
        <p:nvPicPr>
          <p:cNvPr id="11270" name="Picture 6" descr="C:\Users\Master\Desktop\16.jpg"/>
          <p:cNvPicPr>
            <a:picLocks noChangeAspect="1" noChangeArrowheads="1"/>
          </p:cNvPicPr>
          <p:nvPr/>
        </p:nvPicPr>
        <p:blipFill>
          <a:blip r:embed="rId6" cstate="print"/>
          <a:srcRect/>
          <a:stretch>
            <a:fillRect/>
          </a:stretch>
        </p:blipFill>
        <p:spPr bwMode="auto">
          <a:xfrm>
            <a:off x="251520" y="5229200"/>
            <a:ext cx="2304256" cy="115212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1269"/>
                                        </p:tgtEl>
                                        <p:attrNameLst>
                                          <p:attrName>style.visibility</p:attrName>
                                        </p:attrNameLst>
                                      </p:cBhvr>
                                      <p:to>
                                        <p:strVal val="visible"/>
                                      </p:to>
                                    </p:set>
                                    <p:anim calcmode="lin" valueType="num">
                                      <p:cBhvr>
                                        <p:cTn id="14" dur="500" fill="hold"/>
                                        <p:tgtEl>
                                          <p:spTgt spid="11269"/>
                                        </p:tgtEl>
                                        <p:attrNameLst>
                                          <p:attrName>ppt_w</p:attrName>
                                        </p:attrNameLst>
                                      </p:cBhvr>
                                      <p:tavLst>
                                        <p:tav tm="0">
                                          <p:val>
                                            <p:fltVal val="0"/>
                                          </p:val>
                                        </p:tav>
                                        <p:tav tm="100000">
                                          <p:val>
                                            <p:strVal val="#ppt_w"/>
                                          </p:val>
                                        </p:tav>
                                      </p:tavLst>
                                    </p:anim>
                                    <p:anim calcmode="lin" valueType="num">
                                      <p:cBhvr>
                                        <p:cTn id="15" dur="500" fill="hold"/>
                                        <p:tgtEl>
                                          <p:spTgt spid="11269"/>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nodeType="clickEffect">
                                  <p:stCondLst>
                                    <p:cond delay="0"/>
                                  </p:stCondLst>
                                  <p:childTnLst>
                                    <p:set>
                                      <p:cBhvr>
                                        <p:cTn id="19" dur="1" fill="hold">
                                          <p:stCondLst>
                                            <p:cond delay="0"/>
                                          </p:stCondLst>
                                        </p:cTn>
                                        <p:tgtEl>
                                          <p:spTgt spid="11270"/>
                                        </p:tgtEl>
                                        <p:attrNameLst>
                                          <p:attrName>style.visibility</p:attrName>
                                        </p:attrNameLst>
                                      </p:cBhvr>
                                      <p:to>
                                        <p:strVal val="visible"/>
                                      </p:to>
                                    </p:set>
                                    <p:anim calcmode="lin" valueType="num">
                                      <p:cBhvr>
                                        <p:cTn id="20" dur="500" fill="hold"/>
                                        <p:tgtEl>
                                          <p:spTgt spid="11270"/>
                                        </p:tgtEl>
                                        <p:attrNameLst>
                                          <p:attrName>ppt_w</p:attrName>
                                        </p:attrNameLst>
                                      </p:cBhvr>
                                      <p:tavLst>
                                        <p:tav tm="0">
                                          <p:val>
                                            <p:fltVal val="0"/>
                                          </p:val>
                                        </p:tav>
                                        <p:tav tm="100000">
                                          <p:val>
                                            <p:strVal val="#ppt_w"/>
                                          </p:val>
                                        </p:tav>
                                      </p:tavLst>
                                    </p:anim>
                                    <p:anim calcmode="lin" valueType="num">
                                      <p:cBhvr>
                                        <p:cTn id="21" dur="500" fill="hold"/>
                                        <p:tgtEl>
                                          <p:spTgt spid="11270"/>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nodeType="clickEffect">
                                  <p:stCondLst>
                                    <p:cond delay="0"/>
                                  </p:stCondLst>
                                  <p:childTnLst>
                                    <p:set>
                                      <p:cBhvr>
                                        <p:cTn id="25" dur="1" fill="hold">
                                          <p:stCondLst>
                                            <p:cond delay="0"/>
                                          </p:stCondLst>
                                        </p:cTn>
                                        <p:tgtEl>
                                          <p:spTgt spid="11266"/>
                                        </p:tgtEl>
                                        <p:attrNameLst>
                                          <p:attrName>style.visibility</p:attrName>
                                        </p:attrNameLst>
                                      </p:cBhvr>
                                      <p:to>
                                        <p:strVal val="visible"/>
                                      </p:to>
                                    </p:set>
                                    <p:anim calcmode="lin" valueType="num">
                                      <p:cBhvr>
                                        <p:cTn id="26" dur="500" fill="hold"/>
                                        <p:tgtEl>
                                          <p:spTgt spid="11266"/>
                                        </p:tgtEl>
                                        <p:attrNameLst>
                                          <p:attrName>ppt_w</p:attrName>
                                        </p:attrNameLst>
                                      </p:cBhvr>
                                      <p:tavLst>
                                        <p:tav tm="0">
                                          <p:val>
                                            <p:fltVal val="0"/>
                                          </p:val>
                                        </p:tav>
                                        <p:tav tm="100000">
                                          <p:val>
                                            <p:strVal val="#ppt_w"/>
                                          </p:val>
                                        </p:tav>
                                      </p:tavLst>
                                    </p:anim>
                                    <p:anim calcmode="lin" valueType="num">
                                      <p:cBhvr>
                                        <p:cTn id="27"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11268"/>
                                        </p:tgtEl>
                                        <p:attrNameLst>
                                          <p:attrName>style.visibility</p:attrName>
                                        </p:attrNameLst>
                                      </p:cBhvr>
                                      <p:to>
                                        <p:strVal val="visible"/>
                                      </p:to>
                                    </p:set>
                                    <p:anim calcmode="lin" valueType="num">
                                      <p:cBhvr>
                                        <p:cTn id="32" dur="500" fill="hold"/>
                                        <p:tgtEl>
                                          <p:spTgt spid="11268"/>
                                        </p:tgtEl>
                                        <p:attrNameLst>
                                          <p:attrName>ppt_w</p:attrName>
                                        </p:attrNameLst>
                                      </p:cBhvr>
                                      <p:tavLst>
                                        <p:tav tm="0">
                                          <p:val>
                                            <p:fltVal val="0"/>
                                          </p:val>
                                        </p:tav>
                                        <p:tav tm="100000">
                                          <p:val>
                                            <p:strVal val="#ppt_w"/>
                                          </p:val>
                                        </p:tav>
                                      </p:tavLst>
                                    </p:anim>
                                    <p:anim calcmode="lin" valueType="num">
                                      <p:cBhvr>
                                        <p:cTn id="33" dur="500" fill="hold"/>
                                        <p:tgtEl>
                                          <p:spTgt spid="11268"/>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nodeType="clickEffect">
                                  <p:stCondLst>
                                    <p:cond delay="0"/>
                                  </p:stCondLst>
                                  <p:childTnLst>
                                    <p:set>
                                      <p:cBhvr>
                                        <p:cTn id="37" dur="1" fill="hold">
                                          <p:stCondLst>
                                            <p:cond delay="0"/>
                                          </p:stCondLst>
                                        </p:cTn>
                                        <p:tgtEl>
                                          <p:spTgt spid="11267"/>
                                        </p:tgtEl>
                                        <p:attrNameLst>
                                          <p:attrName>style.visibility</p:attrName>
                                        </p:attrNameLst>
                                      </p:cBhvr>
                                      <p:to>
                                        <p:strVal val="visible"/>
                                      </p:to>
                                    </p:set>
                                    <p:anim calcmode="lin" valueType="num">
                                      <p:cBhvr>
                                        <p:cTn id="38" dur="500" fill="hold"/>
                                        <p:tgtEl>
                                          <p:spTgt spid="11267"/>
                                        </p:tgtEl>
                                        <p:attrNameLst>
                                          <p:attrName>ppt_w</p:attrName>
                                        </p:attrNameLst>
                                      </p:cBhvr>
                                      <p:tavLst>
                                        <p:tav tm="0">
                                          <p:val>
                                            <p:fltVal val="0"/>
                                          </p:val>
                                        </p:tav>
                                        <p:tav tm="100000">
                                          <p:val>
                                            <p:strVal val="#ppt_w"/>
                                          </p:val>
                                        </p:tav>
                                      </p:tavLst>
                                    </p:anim>
                                    <p:anim calcmode="lin" valueType="num">
                                      <p:cBhvr>
                                        <p:cTn id="39" dur="500" fill="hold"/>
                                        <p:tgtEl>
                                          <p:spTgt spid="11267"/>
                                        </p:tgtEl>
                                        <p:attrNameLst>
                                          <p:attrName>ppt_h</p:attrName>
                                        </p:attrNameLst>
                                      </p:cBhvr>
                                      <p:tavLst>
                                        <p:tav tm="0">
                                          <p:val>
                                            <p:fltVal val="0"/>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bg/>
                                          </p:spTgt>
                                        </p:tgtEl>
                                        <p:attrNameLst>
                                          <p:attrName>style.visibility</p:attrName>
                                        </p:attrNameLst>
                                      </p:cBhvr>
                                      <p:to>
                                        <p:strVal val="visible"/>
                                      </p:to>
                                    </p:set>
                                    <p:animEffect transition="in" filter="fade">
                                      <p:cBhvr>
                                        <p:cTn id="44" dur="1000"/>
                                        <p:tgtEl>
                                          <p:spTgt spid="3">
                                            <p:bg/>
                                          </p:spTgt>
                                        </p:tgtEl>
                                      </p:cBhvr>
                                    </p:animEffect>
                                    <p:anim calcmode="lin" valueType="num">
                                      <p:cBhvr>
                                        <p:cTn id="45" dur="1000" fill="hold"/>
                                        <p:tgtEl>
                                          <p:spTgt spid="3">
                                            <p:bg/>
                                          </p:spTgt>
                                        </p:tgtEl>
                                        <p:attrNameLst>
                                          <p:attrName>ppt_x</p:attrName>
                                        </p:attrNameLst>
                                      </p:cBhvr>
                                      <p:tavLst>
                                        <p:tav tm="0">
                                          <p:val>
                                            <p:strVal val="#ppt_x"/>
                                          </p:val>
                                        </p:tav>
                                        <p:tav tm="100000">
                                          <p:val>
                                            <p:strVal val="#ppt_x"/>
                                          </p:val>
                                        </p:tav>
                                      </p:tavLst>
                                    </p:anim>
                                    <p:anim calcmode="lin" valueType="num">
                                      <p:cBhvr>
                                        <p:cTn id="4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0" end="0"/>
                                            </p:txEl>
                                          </p:spTgt>
                                        </p:tgtEl>
                                        <p:attrNameLst>
                                          <p:attrName>style.visibility</p:attrName>
                                        </p:attrNameLst>
                                      </p:cBhvr>
                                      <p:to>
                                        <p:strVal val="visible"/>
                                      </p:to>
                                    </p:set>
                                    <p:animEffect transition="in" filter="fade">
                                      <p:cBhvr>
                                        <p:cTn id="51" dur="1000"/>
                                        <p:tgtEl>
                                          <p:spTgt spid="3">
                                            <p:txEl>
                                              <p:pRg st="0" end="0"/>
                                            </p:txEl>
                                          </p:spTgt>
                                        </p:tgtEl>
                                      </p:cBhvr>
                                    </p:animEffect>
                                    <p:anim calcmode="lin" valueType="num">
                                      <p:cBhvr>
                                        <p:cTn id="5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
                                            <p:txEl>
                                              <p:pRg st="1" end="1"/>
                                            </p:txEl>
                                          </p:spTgt>
                                        </p:tgtEl>
                                        <p:attrNameLst>
                                          <p:attrName>style.visibility</p:attrName>
                                        </p:attrNameLst>
                                      </p:cBhvr>
                                      <p:to>
                                        <p:strVal val="visible"/>
                                      </p:to>
                                    </p:set>
                                    <p:animEffect transition="in" filter="fade">
                                      <p:cBhvr>
                                        <p:cTn id="58" dur="1000"/>
                                        <p:tgtEl>
                                          <p:spTgt spid="3">
                                            <p:txEl>
                                              <p:pRg st="1" end="1"/>
                                            </p:txEl>
                                          </p:spTgt>
                                        </p:tgtEl>
                                      </p:cBhvr>
                                    </p:animEffect>
                                    <p:anim calcmode="lin" valueType="num">
                                      <p:cBhvr>
                                        <p:cTn id="5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348880"/>
            <a:ext cx="8640960" cy="3960440"/>
          </a:xfrm>
          <a:solidFill>
            <a:srgbClr val="FFFF00"/>
          </a:solidFill>
          <a:ln w="25400">
            <a:solidFill>
              <a:schemeClr val="accent1"/>
            </a:solidFill>
          </a:ln>
        </p:spPr>
        <p:txBody>
          <a:bodyPr>
            <a:noAutofit/>
          </a:bodyPr>
          <a:lstStyle/>
          <a:p>
            <a:pPr marL="179388" lvl="0" indent="-179388" algn="l">
              <a:buFont typeface="Arial" pitchFamily="34" charset="0"/>
              <a:buChar char="•"/>
            </a:pPr>
            <a:r>
              <a:rPr lang="it-IT" sz="2000" b="1" dirty="0">
                <a:solidFill>
                  <a:srgbClr val="FF0000"/>
                </a:solidFill>
              </a:rPr>
              <a:t>difficoltà ad affermare la propria personalità, crisi di identità</a:t>
            </a:r>
            <a:r>
              <a:rPr lang="it-IT" sz="2000" dirty="0">
                <a:solidFill>
                  <a:schemeClr val="tx1"/>
                </a:solidFill>
              </a:rPr>
              <a:t> (chi sono?, non mi riconosco più?);</a:t>
            </a:r>
          </a:p>
          <a:p>
            <a:pPr marL="179388" lvl="0" indent="-179388" algn="l">
              <a:buFont typeface="Arial" pitchFamily="34" charset="0"/>
              <a:buChar char="•"/>
            </a:pPr>
            <a:r>
              <a:rPr lang="it-IT" sz="2000" b="1" dirty="0">
                <a:solidFill>
                  <a:srgbClr val="FF0000"/>
                </a:solidFill>
              </a:rPr>
              <a:t>conflittualità con i genitori</a:t>
            </a:r>
            <a:r>
              <a:rPr lang="it-IT" sz="2000" dirty="0">
                <a:solidFill>
                  <a:schemeClr val="tx1"/>
                </a:solidFill>
              </a:rPr>
              <a:t> (non riescono a capirmi, mi trattano come se fossi un bambino, invadono i miei spazi, non li sopporto più);</a:t>
            </a:r>
          </a:p>
          <a:p>
            <a:pPr marL="179388" lvl="0" indent="-179388" algn="l">
              <a:buFont typeface="Arial" pitchFamily="34" charset="0"/>
              <a:buChar char="•"/>
            </a:pPr>
            <a:r>
              <a:rPr lang="it-IT" sz="2000" b="1" dirty="0">
                <a:solidFill>
                  <a:srgbClr val="FF0000"/>
                </a:solidFill>
              </a:rPr>
              <a:t>disfunzioni nell’alimentazione</a:t>
            </a:r>
            <a:r>
              <a:rPr lang="it-IT" sz="2000" dirty="0">
                <a:solidFill>
                  <a:schemeClr val="tx1"/>
                </a:solidFill>
              </a:rPr>
              <a:t> come eccesso o rifiuto del cibo e spesso ripercussioni sul peso corporeo (non ho fame, il cibo mi ripugna, ho sempre fame, ci sono momenti in cui non riesco a smettere di mangiare, vomito quello che ho mangiato);</a:t>
            </a:r>
          </a:p>
          <a:p>
            <a:pPr marL="179388" lvl="0" indent="-179388" algn="l">
              <a:buFont typeface="Arial" pitchFamily="34" charset="0"/>
              <a:buChar char="•"/>
            </a:pPr>
            <a:r>
              <a:rPr lang="it-IT" sz="2000" b="1" dirty="0">
                <a:solidFill>
                  <a:srgbClr val="FF0000"/>
                </a:solidFill>
              </a:rPr>
              <a:t>difficoltà a riconoscere con chiarezza i propri obiettivi di vita</a:t>
            </a:r>
            <a:r>
              <a:rPr lang="it-IT" sz="2000" b="1" dirty="0">
                <a:solidFill>
                  <a:schemeClr val="tx1"/>
                </a:solidFill>
              </a:rPr>
              <a:t> </a:t>
            </a:r>
            <a:r>
              <a:rPr lang="it-IT" sz="2000" dirty="0">
                <a:solidFill>
                  <a:schemeClr val="tx1"/>
                </a:solidFill>
              </a:rPr>
              <a:t>(non so in che direzione andare, non so cosa voglio);</a:t>
            </a:r>
          </a:p>
          <a:p>
            <a:pPr marL="179388" lvl="0" indent="-179388" algn="l">
              <a:buFont typeface="Arial" pitchFamily="34" charset="0"/>
              <a:buChar char="•"/>
            </a:pPr>
            <a:r>
              <a:rPr lang="it-IT" sz="2000" b="1" dirty="0">
                <a:solidFill>
                  <a:srgbClr val="FF0000"/>
                </a:solidFill>
              </a:rPr>
              <a:t>problemi scolastici</a:t>
            </a:r>
            <a:r>
              <a:rPr lang="it-IT" sz="2000" b="1" dirty="0">
                <a:solidFill>
                  <a:schemeClr val="tx1"/>
                </a:solidFill>
              </a:rPr>
              <a:t> </a:t>
            </a:r>
            <a:r>
              <a:rPr lang="it-IT" sz="2000" dirty="0">
                <a:solidFill>
                  <a:schemeClr val="tx1"/>
                </a:solidFill>
              </a:rPr>
              <a:t>(non mi importa niente della scuola, non riesco a dimostrare che sono capace, non sono intelligente);</a:t>
            </a:r>
          </a:p>
          <a:p>
            <a:pPr algn="just"/>
            <a:br>
              <a:rPr lang="it-IT" sz="1400" dirty="0">
                <a:solidFill>
                  <a:schemeClr val="tx1"/>
                </a:solidFill>
              </a:rPr>
            </a:br>
            <a:endParaRPr lang="it-IT" sz="14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19</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Le manifestazioni di disagio più frequenti: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000"/>
                                        <p:tgtEl>
                                          <p:spTgt spid="3">
                                            <p:txEl>
                                              <p:pRg st="5" end="5"/>
                                            </p:txEl>
                                          </p:spTgt>
                                        </p:tgtEl>
                                      </p:cBhvr>
                                    </p:animEffect>
                                    <p:anim calcmode="lin" valueType="num">
                                      <p:cBhvr>
                                        <p:cTn id="5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276872"/>
            <a:ext cx="8640960" cy="3960440"/>
          </a:xfrm>
          <a:solidFill>
            <a:srgbClr val="FFFF00"/>
          </a:solidFill>
          <a:ln w="25400">
            <a:solidFill>
              <a:schemeClr val="accent1"/>
            </a:solidFill>
          </a:ln>
        </p:spPr>
        <p:txBody>
          <a:bodyPr>
            <a:normAutofit/>
          </a:bodyPr>
          <a:lstStyle/>
          <a:p>
            <a:pPr lvl="0" algn="l">
              <a:buFont typeface="Arial" pitchFamily="34" charset="0"/>
              <a:buChar char="•"/>
            </a:pPr>
            <a:r>
              <a:rPr lang="it-IT" sz="2800" b="1" dirty="0">
                <a:solidFill>
                  <a:schemeClr val="tx1"/>
                </a:solidFill>
              </a:rPr>
              <a:t> Cos’e’ l’adolescenza?</a:t>
            </a:r>
          </a:p>
          <a:p>
            <a:pPr lvl="0" algn="l">
              <a:buFont typeface="Arial" pitchFamily="34" charset="0"/>
              <a:buChar char="•"/>
            </a:pPr>
            <a:r>
              <a:rPr lang="it-IT" sz="2800" b="1" dirty="0">
                <a:solidFill>
                  <a:schemeClr val="tx1"/>
                </a:solidFill>
              </a:rPr>
              <a:t> L’adolescente ci sorprende.</a:t>
            </a:r>
          </a:p>
          <a:p>
            <a:pPr lvl="0" algn="l">
              <a:buFont typeface="Arial" pitchFamily="34" charset="0"/>
              <a:buChar char="•"/>
            </a:pPr>
            <a:r>
              <a:rPr lang="it-IT" sz="2800" b="1" dirty="0">
                <a:solidFill>
                  <a:schemeClr val="tx1"/>
                </a:solidFill>
              </a:rPr>
              <a:t> Quali sono gli obiettivi di questa crescita?</a:t>
            </a:r>
          </a:p>
          <a:p>
            <a:pPr marL="179388" lvl="0" indent="-179388" algn="l">
              <a:buFont typeface="Arial" pitchFamily="34" charset="0"/>
              <a:buChar char="•"/>
            </a:pPr>
            <a:r>
              <a:rPr lang="it-IT" sz="2800" b="1" dirty="0">
                <a:solidFill>
                  <a:schemeClr val="tx1"/>
                </a:solidFill>
              </a:rPr>
              <a:t>Quali sono le caratteristiche generali dei sintomi adolescenziali?</a:t>
            </a:r>
          </a:p>
          <a:p>
            <a:pPr marL="179388" lvl="0" indent="-179388" algn="l">
              <a:buFont typeface="Arial" pitchFamily="34" charset="0"/>
              <a:buChar char="•"/>
            </a:pPr>
            <a:r>
              <a:rPr lang="it-IT" sz="2800" b="1" dirty="0">
                <a:solidFill>
                  <a:schemeClr val="tx1"/>
                </a:solidFill>
              </a:rPr>
              <a:t>Quali sono i segnali di disagio più frequenti ai quali dover fare attenzione?</a:t>
            </a:r>
          </a:p>
          <a:p>
            <a:pPr lvl="0" algn="l">
              <a:buFont typeface="Arial" pitchFamily="34" charset="0"/>
              <a:buChar char="•"/>
            </a:pPr>
            <a:r>
              <a:rPr lang="it-IT" sz="2800" b="1" dirty="0">
                <a:solidFill>
                  <a:schemeClr val="tx1"/>
                </a:solidFill>
              </a:rPr>
              <a:t> E’ possibile aiutare un figlio adolescente in crisi?</a:t>
            </a:r>
          </a:p>
          <a:p>
            <a:pPr lvl="0" algn="l"/>
            <a:endParaRPr lang="it-IT" dirty="0"/>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2</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Sommario: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000"/>
                                        <p:tgtEl>
                                          <p:spTgt spid="3">
                                            <p:txEl>
                                              <p:pRg st="5" end="5"/>
                                            </p:txEl>
                                          </p:spTgt>
                                        </p:tgtEl>
                                      </p:cBhvr>
                                    </p:animEffect>
                                    <p:anim calcmode="lin" valueType="num">
                                      <p:cBhvr>
                                        <p:cTn id="5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348880"/>
            <a:ext cx="8640960" cy="3960440"/>
          </a:xfrm>
          <a:solidFill>
            <a:srgbClr val="FFFF00"/>
          </a:solidFill>
          <a:ln w="25400">
            <a:solidFill>
              <a:schemeClr val="accent1"/>
            </a:solidFill>
          </a:ln>
        </p:spPr>
        <p:txBody>
          <a:bodyPr>
            <a:noAutofit/>
          </a:bodyPr>
          <a:lstStyle/>
          <a:p>
            <a:pPr marL="179388" lvl="0" indent="-179388" algn="l">
              <a:buFont typeface="Arial" pitchFamily="34" charset="0"/>
              <a:buChar char="•"/>
            </a:pPr>
            <a:r>
              <a:rPr lang="it-IT" sz="2000" b="1" dirty="0">
                <a:solidFill>
                  <a:srgbClr val="FF0000"/>
                </a:solidFill>
              </a:rPr>
              <a:t>sofferenze sentimentali</a:t>
            </a:r>
            <a:r>
              <a:rPr lang="it-IT" sz="2000" dirty="0">
                <a:solidFill>
                  <a:srgbClr val="FF0000"/>
                </a:solidFill>
              </a:rPr>
              <a:t> </a:t>
            </a:r>
            <a:r>
              <a:rPr lang="it-IT" sz="2000" dirty="0">
                <a:solidFill>
                  <a:schemeClr val="tx1"/>
                </a:solidFill>
              </a:rPr>
              <a:t>(mi ha lasciato, nessuna/o mi vuole, chi potrebbe amarmi così come sono);</a:t>
            </a:r>
          </a:p>
          <a:p>
            <a:pPr marL="179388" lvl="0" indent="-179388" algn="l">
              <a:buFont typeface="Arial" pitchFamily="34" charset="0"/>
              <a:buChar char="•"/>
            </a:pPr>
            <a:r>
              <a:rPr lang="it-IT" sz="2000" b="1" dirty="0">
                <a:solidFill>
                  <a:srgbClr val="FF0000"/>
                </a:solidFill>
              </a:rPr>
              <a:t>isolamento rispetto al gruppo dei coetanei</a:t>
            </a:r>
            <a:r>
              <a:rPr lang="it-IT" sz="2000" dirty="0">
                <a:solidFill>
                  <a:schemeClr val="tx1"/>
                </a:solidFill>
              </a:rPr>
              <a:t> (non ho voglia di vedere nessuno, non me la sento di uscire di casa):</a:t>
            </a:r>
          </a:p>
          <a:p>
            <a:pPr marL="179388" lvl="0" indent="-179388" algn="l">
              <a:buFont typeface="Arial" pitchFamily="34" charset="0"/>
              <a:buChar char="•"/>
            </a:pPr>
            <a:r>
              <a:rPr lang="it-IT" sz="2000" b="1" dirty="0">
                <a:solidFill>
                  <a:srgbClr val="FF0000"/>
                </a:solidFill>
              </a:rPr>
              <a:t>disagio nelle relazioni con i coetanei</a:t>
            </a:r>
            <a:r>
              <a:rPr lang="it-IT" sz="2000" dirty="0">
                <a:solidFill>
                  <a:schemeClr val="tx1"/>
                </a:solidFill>
              </a:rPr>
              <a:t> (non riesco a parlare con gli altri, mi arrabbio con tutti, gli altri non mi considerano, nessuno mi ascolta, non riesco a farmi degli amici, non sto più bene con i miei amici);</a:t>
            </a:r>
          </a:p>
          <a:p>
            <a:pPr marL="179388" lvl="0" indent="-179388" algn="l">
              <a:buFont typeface="Arial" pitchFamily="34" charset="0"/>
              <a:buChar char="•"/>
            </a:pPr>
            <a:r>
              <a:rPr lang="it-IT" sz="2000" b="1" dirty="0">
                <a:solidFill>
                  <a:srgbClr val="FF0000"/>
                </a:solidFill>
              </a:rPr>
              <a:t>disagio rispetto al proprio corpo</a:t>
            </a:r>
            <a:r>
              <a:rPr lang="it-IT" sz="2000" dirty="0">
                <a:solidFill>
                  <a:schemeClr val="tx1"/>
                </a:solidFill>
              </a:rPr>
              <a:t> (non mi piaccio, mi sento grasso, sono troppo alto, sono cambiato e non mi piace come sono adesso);</a:t>
            </a:r>
          </a:p>
          <a:p>
            <a:pPr marL="179388" lvl="0" indent="-179388" algn="l">
              <a:buFont typeface="Arial" pitchFamily="34" charset="0"/>
              <a:buChar char="•"/>
            </a:pPr>
            <a:r>
              <a:rPr lang="it-IT" sz="2000" b="1" dirty="0">
                <a:solidFill>
                  <a:srgbClr val="FF0000"/>
                </a:solidFill>
              </a:rPr>
              <a:t>dubbi sulla propria identità sessuale</a:t>
            </a:r>
            <a:r>
              <a:rPr lang="it-IT" sz="2000" dirty="0">
                <a:solidFill>
                  <a:schemeClr val="tx1"/>
                </a:solidFill>
              </a:rPr>
              <a:t> (non so se mi piacciono le ragazze o i ragazzi, faccio pensieri su quelli del mio stesso sesso, ho il timore di essere gay, ho il timore di essere lesbica);</a:t>
            </a:r>
            <a:endParaRPr lang="it-IT" sz="1400" dirty="0">
              <a:solidFill>
                <a:schemeClr val="tx1"/>
              </a:solidFill>
            </a:endParaRPr>
          </a:p>
        </p:txBody>
      </p:sp>
      <p:sp>
        <p:nvSpPr>
          <p:cNvPr id="5" name="Segnaposto data 4"/>
          <p:cNvSpPr>
            <a:spLocks noGrp="1"/>
          </p:cNvSpPr>
          <p:nvPr>
            <p:ph type="dt" sz="half" idx="10"/>
          </p:nvPr>
        </p:nvSpPr>
        <p:spPr/>
        <p:txBody>
          <a:bodyPr/>
          <a:lstStyle/>
          <a:p>
            <a:r>
              <a:rPr lang="it-IT" dirty="0"/>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20</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Le manifestazioni di disagio più frequenti: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1988840"/>
            <a:ext cx="8640960" cy="4320480"/>
          </a:xfrm>
          <a:solidFill>
            <a:srgbClr val="FFFF00"/>
          </a:solidFill>
          <a:ln w="25400">
            <a:solidFill>
              <a:schemeClr val="accent1"/>
            </a:solidFill>
          </a:ln>
        </p:spPr>
        <p:txBody>
          <a:bodyPr>
            <a:noAutofit/>
          </a:bodyPr>
          <a:lstStyle/>
          <a:p>
            <a:pPr marL="179388" lvl="0" indent="-179388" algn="l">
              <a:buFont typeface="Arial" pitchFamily="34" charset="0"/>
              <a:buChar char="•"/>
            </a:pPr>
            <a:r>
              <a:rPr lang="it-IT" sz="2000" b="1" dirty="0">
                <a:solidFill>
                  <a:srgbClr val="FF0000"/>
                </a:solidFill>
              </a:rPr>
              <a:t>angosce e paure</a:t>
            </a:r>
            <a:r>
              <a:rPr lang="it-IT" sz="2000" dirty="0">
                <a:solidFill>
                  <a:schemeClr val="tx1"/>
                </a:solidFill>
              </a:rPr>
              <a:t> (ho paura di stare da solo, in certe situazioni mi blocco, ho paura di quello che gli altri pensano di me, ho paura di non piacere e di come mi giudicano);</a:t>
            </a:r>
          </a:p>
          <a:p>
            <a:pPr marL="179388" lvl="0" indent="-179388" algn="l">
              <a:buFont typeface="Arial" pitchFamily="34" charset="0"/>
              <a:buChar char="•"/>
            </a:pPr>
            <a:r>
              <a:rPr lang="it-IT" sz="2000" b="1" dirty="0">
                <a:solidFill>
                  <a:srgbClr val="FF0000"/>
                </a:solidFill>
              </a:rPr>
              <a:t>ossessioni</a:t>
            </a:r>
            <a:r>
              <a:rPr lang="it-IT" sz="2000" dirty="0">
                <a:solidFill>
                  <a:schemeClr val="tx1"/>
                </a:solidFill>
              </a:rPr>
              <a:t> (ho dei pensieri che mi disturbano e che non riesco a controllare, mi lavo le mani in continuazione, accendo e spengo la luce senza motivo, </a:t>
            </a:r>
            <a:r>
              <a:rPr lang="it-IT" sz="2000" dirty="0" err="1">
                <a:solidFill>
                  <a:schemeClr val="tx1"/>
                </a:solidFill>
              </a:rPr>
              <a:t>etc</a:t>
            </a:r>
            <a:r>
              <a:rPr lang="it-IT" sz="2000" dirty="0">
                <a:solidFill>
                  <a:schemeClr val="tx1"/>
                </a:solidFill>
              </a:rPr>
              <a:t>..);</a:t>
            </a:r>
          </a:p>
          <a:p>
            <a:pPr marL="179388" lvl="0" indent="-179388" algn="l">
              <a:buFont typeface="Arial" pitchFamily="34" charset="0"/>
              <a:buChar char="•"/>
            </a:pPr>
            <a:r>
              <a:rPr lang="it-IT" sz="2000" b="1" dirty="0">
                <a:solidFill>
                  <a:srgbClr val="FF0000"/>
                </a:solidFill>
              </a:rPr>
              <a:t>autolesionismo manifestato attraverso pensieri o veri e propri  comportamenti</a:t>
            </a:r>
            <a:r>
              <a:rPr lang="it-IT" sz="2000" dirty="0">
                <a:solidFill>
                  <a:schemeClr val="tx1"/>
                </a:solidFill>
              </a:rPr>
              <a:t> (ho pensato di suicidarmi, penso di farmi del male, ho provato ad uccidermi, mi taglio, non mangio, vomito apposta, faccio cose pericolose, mi faccio, bevo);</a:t>
            </a:r>
          </a:p>
          <a:p>
            <a:pPr marL="179388" lvl="0" indent="-179388" algn="l">
              <a:buFont typeface="Arial" pitchFamily="34" charset="0"/>
              <a:buChar char="•"/>
            </a:pPr>
            <a:r>
              <a:rPr lang="it-IT" sz="2000" b="1" dirty="0">
                <a:solidFill>
                  <a:srgbClr val="FF0000"/>
                </a:solidFill>
              </a:rPr>
              <a:t>somatizzazioni</a:t>
            </a:r>
            <a:r>
              <a:rPr lang="it-IT" sz="2000" b="1" dirty="0">
                <a:solidFill>
                  <a:schemeClr val="tx1"/>
                </a:solidFill>
              </a:rPr>
              <a:t> </a:t>
            </a:r>
            <a:r>
              <a:rPr lang="it-IT" sz="2000" dirty="0">
                <a:solidFill>
                  <a:schemeClr val="tx1"/>
                </a:solidFill>
              </a:rPr>
              <a:t>cioè malessere fisico per cui è stato verificata (per esempio dal medico di famiglia) l'assenza di una causa organica (mi viene spesso mal di testa, mi va a fuoco lo stomaco, ho la pelle sempre irritata);</a:t>
            </a:r>
          </a:p>
          <a:p>
            <a:pPr lvl="0" algn="l">
              <a:buFont typeface="Arial" pitchFamily="34" charset="0"/>
              <a:buChar char="•"/>
            </a:pPr>
            <a:r>
              <a:rPr lang="it-IT" sz="2000" b="1" dirty="0">
                <a:solidFill>
                  <a:srgbClr val="FF0000"/>
                </a:solidFill>
              </a:rPr>
              <a:t> rabbia e aggressività</a:t>
            </a:r>
            <a:r>
              <a:rPr lang="it-IT" sz="2000" dirty="0">
                <a:solidFill>
                  <a:schemeClr val="tx1"/>
                </a:solidFill>
              </a:rPr>
              <a:t> (mi arrabbio facilmente, perdo il controllo, odio tutti).</a:t>
            </a:r>
          </a:p>
        </p:txBody>
      </p:sp>
      <p:sp>
        <p:nvSpPr>
          <p:cNvPr id="5" name="Segnaposto data 4"/>
          <p:cNvSpPr>
            <a:spLocks noGrp="1"/>
          </p:cNvSpPr>
          <p:nvPr>
            <p:ph type="dt" sz="half" idx="10"/>
          </p:nvPr>
        </p:nvSpPr>
        <p:spPr/>
        <p:txBody>
          <a:bodyPr/>
          <a:lstStyle/>
          <a:p>
            <a:r>
              <a:rPr lang="it-IT" dirty="0"/>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21</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Le manifestazioni di disagio più frequenti: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276872"/>
            <a:ext cx="4896544" cy="4032448"/>
          </a:xfrm>
          <a:solidFill>
            <a:srgbClr val="FFFF00"/>
          </a:solidFill>
          <a:ln w="25400">
            <a:solidFill>
              <a:schemeClr val="accent1"/>
            </a:solidFill>
          </a:ln>
        </p:spPr>
        <p:txBody>
          <a:bodyPr>
            <a:noAutofit/>
          </a:bodyPr>
          <a:lstStyle/>
          <a:p>
            <a:pPr algn="just"/>
            <a:r>
              <a:rPr lang="it-IT" sz="2000" b="1" dirty="0">
                <a:solidFill>
                  <a:srgbClr val="FF0000"/>
                </a:solidFill>
              </a:rPr>
              <a:t>I genitori sono gli attoniti spettatori </a:t>
            </a:r>
            <a:r>
              <a:rPr lang="it-IT" sz="2000" dirty="0">
                <a:solidFill>
                  <a:schemeClr val="tx1"/>
                </a:solidFill>
              </a:rPr>
              <a:t>di questo processo che si svolge sotto i loro occhi. </a:t>
            </a:r>
          </a:p>
          <a:p>
            <a:pPr algn="just"/>
            <a:r>
              <a:rPr lang="it-IT" sz="2000" b="1" dirty="0">
                <a:solidFill>
                  <a:srgbClr val="FF0000"/>
                </a:solidFill>
              </a:rPr>
              <a:t>Il sentimento prevalente </a:t>
            </a:r>
            <a:r>
              <a:rPr lang="it-IT" sz="2000" dirty="0">
                <a:solidFill>
                  <a:schemeClr val="tx1"/>
                </a:solidFill>
              </a:rPr>
              <a:t>è spesso quello di soffrire per il fatto di sentirsi impotenti nell’aiutare il figlio/a </a:t>
            </a:r>
            <a:r>
              <a:rPr lang="it-IT" sz="2000" dirty="0" err="1">
                <a:solidFill>
                  <a:schemeClr val="tx1"/>
                </a:solidFill>
              </a:rPr>
              <a:t>a</a:t>
            </a:r>
            <a:r>
              <a:rPr lang="it-IT" sz="2000" dirty="0">
                <a:solidFill>
                  <a:schemeClr val="tx1"/>
                </a:solidFill>
              </a:rPr>
              <a:t> superare le sue difficoltà o nell’alleviare perlomeno le sue sofferenze. </a:t>
            </a:r>
          </a:p>
          <a:p>
            <a:pPr algn="just"/>
            <a:r>
              <a:rPr lang="it-IT" sz="2000" b="1" dirty="0">
                <a:solidFill>
                  <a:srgbClr val="FF0000"/>
                </a:solidFill>
              </a:rPr>
              <a:t>Tutto questo </a:t>
            </a:r>
            <a:r>
              <a:rPr lang="it-IT" sz="2000" dirty="0">
                <a:solidFill>
                  <a:schemeClr val="tx1"/>
                </a:solidFill>
              </a:rPr>
              <a:t>può unirsi alla rabbia per la sensazione che sia proprio lo stesso figlio a considerare  inutile, e spesso indesiderata, la loro partecipazione a questo suo percorso.</a:t>
            </a:r>
          </a:p>
        </p:txBody>
      </p:sp>
      <p:sp>
        <p:nvSpPr>
          <p:cNvPr id="5" name="Segnaposto data 4"/>
          <p:cNvSpPr>
            <a:spLocks noGrp="1"/>
          </p:cNvSpPr>
          <p:nvPr>
            <p:ph type="dt" sz="half" idx="10"/>
          </p:nvPr>
        </p:nvSpPr>
        <p:spPr/>
        <p:txBody>
          <a:bodyPr/>
          <a:lstStyle/>
          <a:p>
            <a:r>
              <a:rPr lang="it-IT" dirty="0"/>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22</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Come aiutare un figlio adolescente in crisi</a:t>
            </a:r>
            <a:endParaRPr lang="it-IT" sz="2800" dirty="0">
              <a:solidFill>
                <a:srgbClr val="0070C0"/>
              </a:solidFill>
            </a:endParaRPr>
          </a:p>
        </p:txBody>
      </p:sp>
      <p:pic>
        <p:nvPicPr>
          <p:cNvPr id="12290" name="Picture 2" descr="C:\Users\Master\Desktop\1.jpg"/>
          <p:cNvPicPr>
            <a:picLocks noChangeAspect="1" noChangeArrowheads="1"/>
          </p:cNvPicPr>
          <p:nvPr/>
        </p:nvPicPr>
        <p:blipFill>
          <a:blip r:embed="rId2" cstate="print"/>
          <a:srcRect/>
          <a:stretch>
            <a:fillRect/>
          </a:stretch>
        </p:blipFill>
        <p:spPr bwMode="auto">
          <a:xfrm>
            <a:off x="5292080" y="3284984"/>
            <a:ext cx="3600400"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 calcmode="lin" valueType="num">
                                      <p:cBhvr>
                                        <p:cTn id="14" dur="500" fill="hold"/>
                                        <p:tgtEl>
                                          <p:spTgt spid="12290"/>
                                        </p:tgtEl>
                                        <p:attrNameLst>
                                          <p:attrName>ppt_w</p:attrName>
                                        </p:attrNameLst>
                                      </p:cBhvr>
                                      <p:tavLst>
                                        <p:tav tm="0">
                                          <p:val>
                                            <p:fltVal val="0"/>
                                          </p:val>
                                        </p:tav>
                                        <p:tav tm="100000">
                                          <p:val>
                                            <p:strVal val="#ppt_w"/>
                                          </p:val>
                                        </p:tav>
                                      </p:tavLst>
                                    </p:anim>
                                    <p:anim calcmode="lin" valueType="num">
                                      <p:cBhvr>
                                        <p:cTn id="15" dur="500" fill="hold"/>
                                        <p:tgtEl>
                                          <p:spTgt spid="1229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4355976" y="2204864"/>
            <a:ext cx="4536504" cy="4176464"/>
          </a:xfrm>
          <a:solidFill>
            <a:srgbClr val="FFFF00"/>
          </a:solidFill>
          <a:ln w="25400">
            <a:solidFill>
              <a:schemeClr val="accent1"/>
            </a:solidFill>
          </a:ln>
        </p:spPr>
        <p:txBody>
          <a:bodyPr>
            <a:noAutofit/>
          </a:bodyPr>
          <a:lstStyle/>
          <a:p>
            <a:pPr algn="just"/>
            <a:r>
              <a:rPr lang="it-IT" sz="2000" b="1" dirty="0">
                <a:solidFill>
                  <a:srgbClr val="FF0000"/>
                </a:solidFill>
              </a:rPr>
              <a:t>Come abbiamo detto </a:t>
            </a:r>
            <a:r>
              <a:rPr lang="it-IT" sz="2000" dirty="0">
                <a:solidFill>
                  <a:schemeClr val="tx1"/>
                </a:solidFill>
              </a:rPr>
              <a:t>è sbagliato considerare i sintomi adolescenziali in un’ottica di patologia. </a:t>
            </a:r>
          </a:p>
          <a:p>
            <a:pPr algn="just"/>
            <a:r>
              <a:rPr lang="it-IT" sz="2000" b="1" dirty="0">
                <a:solidFill>
                  <a:srgbClr val="FF0000"/>
                </a:solidFill>
              </a:rPr>
              <a:t>A seconda </a:t>
            </a:r>
            <a:r>
              <a:rPr lang="it-IT" sz="2000" dirty="0">
                <a:solidFill>
                  <a:schemeClr val="tx1"/>
                </a:solidFill>
              </a:rPr>
              <a:t>di come si presentano ed evolvono le difficoltà ed i conflitti, è necessario valutare se vi siano le indicazioni per giustificare delle preoccupazioni oppure se considerarle come un processo fisiologico.</a:t>
            </a:r>
          </a:p>
          <a:p>
            <a:pPr algn="just"/>
            <a:r>
              <a:rPr lang="it-IT" sz="2000" b="1" dirty="0">
                <a:solidFill>
                  <a:srgbClr val="FF0000"/>
                </a:solidFill>
              </a:rPr>
              <a:t>In quest’ultimo caso </a:t>
            </a:r>
            <a:r>
              <a:rPr lang="it-IT" sz="2000" dirty="0">
                <a:solidFill>
                  <a:schemeClr val="tx1"/>
                </a:solidFill>
              </a:rPr>
              <a:t>l’adolescente necessità soprattutto di essere ascoltato, considerato ed accettato nella sua individualità.</a:t>
            </a:r>
          </a:p>
        </p:txBody>
      </p:sp>
      <p:sp>
        <p:nvSpPr>
          <p:cNvPr id="5" name="Segnaposto data 4"/>
          <p:cNvSpPr>
            <a:spLocks noGrp="1"/>
          </p:cNvSpPr>
          <p:nvPr>
            <p:ph type="dt" sz="half" idx="10"/>
          </p:nvPr>
        </p:nvSpPr>
        <p:spPr/>
        <p:txBody>
          <a:bodyPr/>
          <a:lstStyle/>
          <a:p>
            <a:r>
              <a:rPr lang="it-IT" dirty="0"/>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23</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L’adolescente necessita di essere ascoltato</a:t>
            </a:r>
            <a:endParaRPr lang="it-IT" sz="2800" dirty="0">
              <a:solidFill>
                <a:srgbClr val="0070C0"/>
              </a:solidFill>
            </a:endParaRPr>
          </a:p>
        </p:txBody>
      </p:sp>
      <p:pic>
        <p:nvPicPr>
          <p:cNvPr id="13314" name="Picture 2" descr="C:\Users\Master\Desktop\2.jpg"/>
          <p:cNvPicPr>
            <a:picLocks noChangeAspect="1" noChangeArrowheads="1"/>
          </p:cNvPicPr>
          <p:nvPr/>
        </p:nvPicPr>
        <p:blipFill>
          <a:blip r:embed="rId2" cstate="print"/>
          <a:srcRect/>
          <a:stretch>
            <a:fillRect/>
          </a:stretch>
        </p:blipFill>
        <p:spPr bwMode="auto">
          <a:xfrm>
            <a:off x="251520" y="3140968"/>
            <a:ext cx="3971484"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 calcmode="lin" valueType="num">
                                      <p:cBhvr>
                                        <p:cTn id="14" dur="500" fill="hold"/>
                                        <p:tgtEl>
                                          <p:spTgt spid="13314"/>
                                        </p:tgtEl>
                                        <p:attrNameLst>
                                          <p:attrName>ppt_w</p:attrName>
                                        </p:attrNameLst>
                                      </p:cBhvr>
                                      <p:tavLst>
                                        <p:tav tm="0">
                                          <p:val>
                                            <p:fltVal val="0"/>
                                          </p:val>
                                        </p:tav>
                                        <p:tav tm="100000">
                                          <p:val>
                                            <p:strVal val="#ppt_w"/>
                                          </p:val>
                                        </p:tav>
                                      </p:tavLst>
                                    </p:anim>
                                    <p:anim calcmode="lin" valueType="num">
                                      <p:cBhvr>
                                        <p:cTn id="15"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1988840"/>
            <a:ext cx="6120680" cy="4464496"/>
          </a:xfrm>
          <a:solidFill>
            <a:srgbClr val="FFFF00"/>
          </a:solidFill>
          <a:ln w="25400">
            <a:solidFill>
              <a:schemeClr val="accent1"/>
            </a:solidFill>
          </a:ln>
        </p:spPr>
        <p:txBody>
          <a:bodyPr>
            <a:noAutofit/>
          </a:bodyPr>
          <a:lstStyle/>
          <a:p>
            <a:pPr algn="just"/>
            <a:r>
              <a:rPr lang="it-IT" sz="2000" b="1" dirty="0">
                <a:solidFill>
                  <a:srgbClr val="FF0000"/>
                </a:solidFill>
              </a:rPr>
              <a:t>Una nuova modulazione </a:t>
            </a:r>
            <a:r>
              <a:rPr lang="it-IT" sz="2000" dirty="0">
                <a:solidFill>
                  <a:schemeClr val="tx1"/>
                </a:solidFill>
              </a:rPr>
              <a:t>fra la </a:t>
            </a:r>
            <a:r>
              <a:rPr lang="it-IT" sz="2000" b="1" dirty="0">
                <a:solidFill>
                  <a:schemeClr val="tx1"/>
                </a:solidFill>
              </a:rPr>
              <a:t>presenza emotiva </a:t>
            </a:r>
            <a:r>
              <a:rPr lang="it-IT" sz="2000" dirty="0">
                <a:solidFill>
                  <a:schemeClr val="tx1"/>
                </a:solidFill>
              </a:rPr>
              <a:t>di cui ancora gli adolescenti fortemente necessitano e un movimento verso il </a:t>
            </a:r>
            <a:r>
              <a:rPr lang="it-IT" sz="2000" b="1" dirty="0">
                <a:solidFill>
                  <a:schemeClr val="tx1"/>
                </a:solidFill>
              </a:rPr>
              <a:t>farsi da parte</a:t>
            </a:r>
            <a:r>
              <a:rPr lang="it-IT" sz="2000" dirty="0">
                <a:solidFill>
                  <a:schemeClr val="tx1"/>
                </a:solidFill>
              </a:rPr>
              <a:t>, per permetter loro di acquisire la necessaria autonomia ed identificazione. </a:t>
            </a:r>
          </a:p>
          <a:p>
            <a:pPr algn="just"/>
            <a:r>
              <a:rPr lang="it-IT" sz="2000" b="1" dirty="0">
                <a:solidFill>
                  <a:srgbClr val="FF0000"/>
                </a:solidFill>
              </a:rPr>
              <a:t>L’impegno e la fatica </a:t>
            </a:r>
            <a:r>
              <a:rPr lang="it-IT" sz="2000" dirty="0">
                <a:solidFill>
                  <a:schemeClr val="tx1"/>
                </a:solidFill>
              </a:rPr>
              <a:t>richiesti ai genitori in questo momento sono enormi, è perciò necessaria un’attenzione anche alle loro difficoltà e non solo a quelle del figlio.</a:t>
            </a:r>
          </a:p>
          <a:p>
            <a:pPr algn="just"/>
            <a:r>
              <a:rPr lang="it-IT" sz="2000" b="1" dirty="0">
                <a:solidFill>
                  <a:srgbClr val="FF0000"/>
                </a:solidFill>
              </a:rPr>
              <a:t>Genitori più sereni, </a:t>
            </a:r>
            <a:r>
              <a:rPr lang="it-IT" sz="2000" dirty="0">
                <a:solidFill>
                  <a:schemeClr val="tx1"/>
                </a:solidFill>
              </a:rPr>
              <a:t>con più strumenti di comprensione ed intervento, possono riuscire meglio nel compito di sostenere il figlio adolescente perché possa ad es. investire su nuovi legami senza sentirsi in colpa nei confronti dei propri genitori e favorire la delicata fase di negoziazione dei tempi e degli spazi da dedicare a studio, amici e famiglia.</a:t>
            </a:r>
          </a:p>
        </p:txBody>
      </p:sp>
      <p:sp>
        <p:nvSpPr>
          <p:cNvPr id="5" name="Segnaposto data 4"/>
          <p:cNvSpPr>
            <a:spLocks noGrp="1"/>
          </p:cNvSpPr>
          <p:nvPr>
            <p:ph type="dt" sz="half" idx="10"/>
          </p:nvPr>
        </p:nvSpPr>
        <p:spPr/>
        <p:txBody>
          <a:bodyPr/>
          <a:lstStyle/>
          <a:p>
            <a:r>
              <a:rPr lang="it-IT" dirty="0"/>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24</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L a fatica dei genitori</a:t>
            </a:r>
            <a:endParaRPr lang="it-IT" sz="2800" dirty="0">
              <a:solidFill>
                <a:srgbClr val="0070C0"/>
              </a:solidFill>
            </a:endParaRPr>
          </a:p>
        </p:txBody>
      </p:sp>
      <p:pic>
        <p:nvPicPr>
          <p:cNvPr id="14338" name="Picture 2" descr="C:\Users\Master\Desktop\3.jpg"/>
          <p:cNvPicPr>
            <a:picLocks noChangeAspect="1" noChangeArrowheads="1"/>
          </p:cNvPicPr>
          <p:nvPr/>
        </p:nvPicPr>
        <p:blipFill>
          <a:blip r:embed="rId2" cstate="print"/>
          <a:srcRect l="10675" r="6853"/>
          <a:stretch>
            <a:fillRect/>
          </a:stretch>
        </p:blipFill>
        <p:spPr bwMode="auto">
          <a:xfrm>
            <a:off x="6516216" y="3284984"/>
            <a:ext cx="2409519"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4338"/>
                                        </p:tgtEl>
                                        <p:attrNameLst>
                                          <p:attrName>style.visibility</p:attrName>
                                        </p:attrNameLst>
                                      </p:cBhvr>
                                      <p:to>
                                        <p:strVal val="visible"/>
                                      </p:to>
                                    </p:set>
                                    <p:anim calcmode="lin" valueType="num">
                                      <p:cBhvr>
                                        <p:cTn id="14" dur="500" fill="hold"/>
                                        <p:tgtEl>
                                          <p:spTgt spid="14338"/>
                                        </p:tgtEl>
                                        <p:attrNameLst>
                                          <p:attrName>ppt_w</p:attrName>
                                        </p:attrNameLst>
                                      </p:cBhvr>
                                      <p:tavLst>
                                        <p:tav tm="0">
                                          <p:val>
                                            <p:fltVal val="0"/>
                                          </p:val>
                                        </p:tav>
                                        <p:tav tm="100000">
                                          <p:val>
                                            <p:strVal val="#ppt_w"/>
                                          </p:val>
                                        </p:tav>
                                      </p:tavLst>
                                    </p:anim>
                                    <p:anim calcmode="lin" valueType="num">
                                      <p:cBhvr>
                                        <p:cTn id="15" dur="500" fill="hold"/>
                                        <p:tgtEl>
                                          <p:spTgt spid="1433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843808" y="2060848"/>
            <a:ext cx="6048672" cy="4392488"/>
          </a:xfrm>
          <a:solidFill>
            <a:srgbClr val="FFFF00"/>
          </a:solidFill>
          <a:ln w="25400">
            <a:solidFill>
              <a:schemeClr val="accent1"/>
            </a:solidFill>
          </a:ln>
        </p:spPr>
        <p:txBody>
          <a:bodyPr>
            <a:noAutofit/>
          </a:bodyPr>
          <a:lstStyle/>
          <a:p>
            <a:pPr algn="just"/>
            <a:r>
              <a:rPr lang="it-IT" sz="2000" b="1" dirty="0">
                <a:solidFill>
                  <a:srgbClr val="FF0000"/>
                </a:solidFill>
              </a:rPr>
              <a:t>In casi di particolari problematicità </a:t>
            </a:r>
            <a:r>
              <a:rPr lang="it-IT" sz="2000" dirty="0">
                <a:solidFill>
                  <a:schemeClr val="tx1"/>
                </a:solidFill>
              </a:rPr>
              <a:t>si può evidenziare la necessità di accedere ad una consulenza specialistica.</a:t>
            </a:r>
          </a:p>
          <a:p>
            <a:pPr algn="just"/>
            <a:r>
              <a:rPr lang="it-IT" sz="2000" b="1" dirty="0">
                <a:solidFill>
                  <a:srgbClr val="FF0000"/>
                </a:solidFill>
              </a:rPr>
              <a:t>Da ciò si può capire </a:t>
            </a:r>
            <a:r>
              <a:rPr lang="it-IT" sz="2000" dirty="0">
                <a:solidFill>
                  <a:schemeClr val="tx1"/>
                </a:solidFill>
              </a:rPr>
              <a:t>come affrontare il problema o che magari semplicemente il problema non esiste, o portare a valutare un percorso, che aiuti l’adolescente ad affrontare l’uscita dall’infanzia e l’ingresso nel mondo adulto con una maggiore conoscenza di sé e una maggiore sicurezza.</a:t>
            </a:r>
          </a:p>
          <a:p>
            <a:pPr algn="just"/>
            <a:r>
              <a:rPr lang="it-IT" sz="2000" b="1" dirty="0">
                <a:solidFill>
                  <a:srgbClr val="FF0000"/>
                </a:solidFill>
              </a:rPr>
              <a:t>Lo psicologo, </a:t>
            </a:r>
            <a:r>
              <a:rPr lang="it-IT" sz="2000" dirty="0">
                <a:solidFill>
                  <a:schemeClr val="tx1"/>
                </a:solidFill>
              </a:rPr>
              <a:t>in base alle peculiarità del caso, può ritenere utile  un lavoro  individuale con l’adolescente  o consigliare una serie di incontri cui partecipano solo i genitori, oppure coordinare i due interventi, al fine di aiutare il nucleo a trovare nuove e più funzionali modalità di relazione e comunicazione.</a:t>
            </a:r>
          </a:p>
          <a:p>
            <a:pPr algn="just"/>
            <a:br>
              <a:rPr lang="it-IT" sz="2000" dirty="0">
                <a:solidFill>
                  <a:schemeClr val="tx1"/>
                </a:solidFill>
              </a:rPr>
            </a:br>
            <a:endParaRPr lang="it-IT" sz="2000" dirty="0">
              <a:solidFill>
                <a:schemeClr val="tx1"/>
              </a:solidFill>
            </a:endParaRPr>
          </a:p>
        </p:txBody>
      </p:sp>
      <p:sp>
        <p:nvSpPr>
          <p:cNvPr id="5" name="Segnaposto data 4"/>
          <p:cNvSpPr>
            <a:spLocks noGrp="1"/>
          </p:cNvSpPr>
          <p:nvPr>
            <p:ph type="dt" sz="half" idx="10"/>
          </p:nvPr>
        </p:nvSpPr>
        <p:spPr/>
        <p:txBody>
          <a:bodyPr/>
          <a:lstStyle/>
          <a:p>
            <a:r>
              <a:rPr lang="it-IT" dirty="0"/>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25</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Quando i genitori non bastano più</a:t>
            </a:r>
            <a:endParaRPr lang="it-IT" sz="2800" dirty="0">
              <a:solidFill>
                <a:srgbClr val="0070C0"/>
              </a:solidFill>
            </a:endParaRPr>
          </a:p>
        </p:txBody>
      </p:sp>
      <p:pic>
        <p:nvPicPr>
          <p:cNvPr id="15362" name="Picture 2" descr="C:\Users\Master\Desktop\4.jpg"/>
          <p:cNvPicPr>
            <a:picLocks noChangeAspect="1" noChangeArrowheads="1"/>
          </p:cNvPicPr>
          <p:nvPr/>
        </p:nvPicPr>
        <p:blipFill>
          <a:blip r:embed="rId2" cstate="print"/>
          <a:srcRect/>
          <a:stretch>
            <a:fillRect/>
          </a:stretch>
        </p:blipFill>
        <p:spPr bwMode="auto">
          <a:xfrm>
            <a:off x="179512" y="3429000"/>
            <a:ext cx="2520280" cy="1416077"/>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 calcmode="lin" valueType="num">
                                      <p:cBhvr>
                                        <p:cTn id="14" dur="500" fill="hold"/>
                                        <p:tgtEl>
                                          <p:spTgt spid="15362"/>
                                        </p:tgtEl>
                                        <p:attrNameLst>
                                          <p:attrName>ppt_w</p:attrName>
                                        </p:attrNameLst>
                                      </p:cBhvr>
                                      <p:tavLst>
                                        <p:tav tm="0">
                                          <p:val>
                                            <p:fltVal val="0"/>
                                          </p:val>
                                        </p:tav>
                                        <p:tav tm="100000">
                                          <p:val>
                                            <p:strVal val="#ppt_w"/>
                                          </p:val>
                                        </p:tav>
                                      </p:tavLst>
                                    </p:anim>
                                    <p:anim calcmode="lin" valueType="num">
                                      <p:cBhvr>
                                        <p:cTn id="15" dur="500" fill="hold"/>
                                        <p:tgtEl>
                                          <p:spTgt spid="1536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060848"/>
            <a:ext cx="8640960" cy="1944216"/>
          </a:xfrm>
          <a:solidFill>
            <a:srgbClr val="FFFF00"/>
          </a:solidFill>
          <a:ln w="25400">
            <a:solidFill>
              <a:schemeClr val="accent1"/>
            </a:solidFill>
          </a:ln>
        </p:spPr>
        <p:txBody>
          <a:bodyPr>
            <a:noAutofit/>
          </a:bodyPr>
          <a:lstStyle/>
          <a:p>
            <a:pPr algn="just"/>
            <a:r>
              <a:rPr lang="it-IT" sz="2000" b="1" dirty="0">
                <a:solidFill>
                  <a:srgbClr val="FF0000"/>
                </a:solidFill>
              </a:rPr>
              <a:t>Bisogna poi dire che spesso il ragazzo/a </a:t>
            </a:r>
            <a:r>
              <a:rPr lang="it-IT" sz="2000" dirty="0">
                <a:solidFill>
                  <a:schemeClr val="tx1"/>
                </a:solidFill>
              </a:rPr>
              <a:t>non si rende disponibile personalmente alla partecipazione ad un determinato percorso e bisogna quindi valutare l’opportunità di lavorare soltanto con i genitori, alleviando la loro fatica, supportandoli nella loro funzione genitoriale in questa difficile fase di vita della famiglia, che si svolge generalmente in un momento di cambiamento anche della fase di vita personale del genitore.</a:t>
            </a:r>
          </a:p>
          <a:p>
            <a:pPr algn="just"/>
            <a:br>
              <a:rPr lang="it-IT" sz="2000" dirty="0">
                <a:solidFill>
                  <a:schemeClr val="tx1"/>
                </a:solidFill>
              </a:rPr>
            </a:br>
            <a:endParaRPr lang="it-IT" sz="2000" dirty="0">
              <a:solidFill>
                <a:schemeClr val="tx1"/>
              </a:solidFill>
            </a:endParaRPr>
          </a:p>
        </p:txBody>
      </p:sp>
      <p:sp>
        <p:nvSpPr>
          <p:cNvPr id="5" name="Segnaposto data 4"/>
          <p:cNvSpPr>
            <a:spLocks noGrp="1"/>
          </p:cNvSpPr>
          <p:nvPr>
            <p:ph type="dt" sz="half" idx="10"/>
          </p:nvPr>
        </p:nvSpPr>
        <p:spPr/>
        <p:txBody>
          <a:bodyPr/>
          <a:lstStyle/>
          <a:p>
            <a:r>
              <a:rPr lang="it-IT" dirty="0"/>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26</a:t>
            </a:fld>
            <a:endParaRPr lang="it-IT" dirty="0"/>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Anche i genitori vanno aiutati</a:t>
            </a:r>
            <a:endParaRPr lang="it-IT" sz="2800" dirty="0">
              <a:solidFill>
                <a:srgbClr val="0070C0"/>
              </a:solidFill>
            </a:endParaRPr>
          </a:p>
        </p:txBody>
      </p:sp>
      <p:sp>
        <p:nvSpPr>
          <p:cNvPr id="8" name="CasellaDiTesto 7"/>
          <p:cNvSpPr txBox="1"/>
          <p:nvPr/>
        </p:nvSpPr>
        <p:spPr>
          <a:xfrm>
            <a:off x="251520" y="5949280"/>
            <a:ext cx="8640960" cy="677108"/>
          </a:xfrm>
          <a:prstGeom prst="rect">
            <a:avLst/>
          </a:prstGeom>
          <a:noFill/>
        </p:spPr>
        <p:txBody>
          <a:bodyPr wrap="square" rtlCol="0">
            <a:spAutoFit/>
          </a:bodyPr>
          <a:lstStyle/>
          <a:p>
            <a:pPr algn="ctr"/>
            <a:r>
              <a:rPr lang="it-IT" sz="2000" b="1" dirty="0"/>
              <a:t>            Fonte: Dr.ssa Laura </a:t>
            </a:r>
            <a:r>
              <a:rPr lang="it-IT" sz="2000" b="1" dirty="0" err="1"/>
              <a:t>Nannucci</a:t>
            </a:r>
            <a:r>
              <a:rPr lang="it-IT" sz="2000" b="1" dirty="0"/>
              <a:t>, Psicologo c/o Centro Arca Bologna</a:t>
            </a:r>
            <a:r>
              <a:rPr lang="it-IT" b="1" dirty="0"/>
              <a:t>             </a:t>
            </a:r>
            <a:endParaRPr lang="it-IT" dirty="0"/>
          </a:p>
          <a:p>
            <a:pPr algn="ctr"/>
            <a:endParaRPr lang="it-IT" dirty="0"/>
          </a:p>
        </p:txBody>
      </p:sp>
      <p:pic>
        <p:nvPicPr>
          <p:cNvPr id="1026" name="Picture 2" descr="C:\Users\Master\Desktop\1.jpg"/>
          <p:cNvPicPr>
            <a:picLocks noChangeAspect="1" noChangeArrowheads="1"/>
          </p:cNvPicPr>
          <p:nvPr/>
        </p:nvPicPr>
        <p:blipFill>
          <a:blip r:embed="rId2" cstate="print"/>
          <a:srcRect/>
          <a:stretch>
            <a:fillRect/>
          </a:stretch>
        </p:blipFill>
        <p:spPr bwMode="auto">
          <a:xfrm>
            <a:off x="2627784" y="4149080"/>
            <a:ext cx="3822503" cy="1800200"/>
          </a:xfrm>
          <a:prstGeom prst="rect">
            <a:avLst/>
          </a:prstGeom>
          <a:noFill/>
          <a:ln w="25400">
            <a:solidFill>
              <a:schemeClr val="accent1"/>
            </a:solidFill>
          </a:ln>
        </p:spPr>
      </p:pic>
      <p:sp>
        <p:nvSpPr>
          <p:cNvPr id="9" name="CasellaDiTesto 8"/>
          <p:cNvSpPr txBox="1"/>
          <p:nvPr/>
        </p:nvSpPr>
        <p:spPr>
          <a:xfrm>
            <a:off x="6732240" y="4581128"/>
            <a:ext cx="1944216" cy="1015663"/>
          </a:xfrm>
          <a:prstGeom prst="rect">
            <a:avLst/>
          </a:prstGeom>
          <a:noFill/>
        </p:spPr>
        <p:txBody>
          <a:bodyPr wrap="square" rtlCol="0">
            <a:spAutoFit/>
          </a:bodyPr>
          <a:lstStyle/>
          <a:p>
            <a:pPr algn="ctr"/>
            <a:r>
              <a:rPr lang="it-IT" sz="6000" b="1" dirty="0">
                <a:solidFill>
                  <a:srgbClr val="FF0000"/>
                </a:solidFill>
              </a:rPr>
              <a:t>FINE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420888"/>
            <a:ext cx="8640960" cy="3744416"/>
          </a:xfrm>
          <a:solidFill>
            <a:srgbClr val="FFFF00"/>
          </a:solidFill>
          <a:ln w="25400">
            <a:solidFill>
              <a:schemeClr val="accent1"/>
            </a:solidFill>
          </a:ln>
        </p:spPr>
        <p:txBody>
          <a:bodyPr>
            <a:noAutofit/>
          </a:bodyPr>
          <a:lstStyle/>
          <a:p>
            <a:pPr algn="just"/>
            <a:r>
              <a:rPr lang="it-IT" sz="2000" b="1" dirty="0">
                <a:solidFill>
                  <a:srgbClr val="FF0000"/>
                </a:solidFill>
              </a:rPr>
              <a:t>L' adolescenza è l'età</a:t>
            </a:r>
            <a:r>
              <a:rPr lang="it-IT" sz="2000" dirty="0">
                <a:solidFill>
                  <a:schemeClr val="tx1"/>
                </a:solidFill>
              </a:rPr>
              <a:t> </a:t>
            </a:r>
            <a:r>
              <a:rPr lang="it-IT" sz="2000" b="1" dirty="0">
                <a:solidFill>
                  <a:srgbClr val="FF0000"/>
                </a:solidFill>
              </a:rPr>
              <a:t>di transizione </a:t>
            </a:r>
            <a:r>
              <a:rPr lang="it-IT" sz="2000" dirty="0">
                <a:solidFill>
                  <a:schemeClr val="tx1"/>
                </a:solidFill>
              </a:rPr>
              <a:t>tra l'infanzia e l'età adulta, caratterizzata da profonde mutazioni di tipo somatico e psicologico, strettamente legate alla maturazione sessuale. </a:t>
            </a:r>
          </a:p>
          <a:p>
            <a:pPr algn="just"/>
            <a:r>
              <a:rPr lang="it-IT" sz="2000" b="1" dirty="0">
                <a:solidFill>
                  <a:srgbClr val="FF0000"/>
                </a:solidFill>
              </a:rPr>
              <a:t>Comprende</a:t>
            </a:r>
            <a:r>
              <a:rPr lang="it-IT" sz="2000" dirty="0">
                <a:solidFill>
                  <a:schemeClr val="tx1"/>
                </a:solidFill>
              </a:rPr>
              <a:t> il periodo dagli 11-12 ai 18-19 anni nella femmina, e dai 12-14 ai 20-21 nel maschio.</a:t>
            </a:r>
            <a:endParaRPr lang="it-IT" sz="2000" b="1" dirty="0">
              <a:solidFill>
                <a:schemeClr val="tx1"/>
              </a:solidFill>
            </a:endParaRPr>
          </a:p>
          <a:p>
            <a:pPr algn="just"/>
            <a:r>
              <a:rPr lang="it-IT" sz="2000" b="1" dirty="0">
                <a:solidFill>
                  <a:srgbClr val="FF0000"/>
                </a:solidFill>
              </a:rPr>
              <a:t>E’ la fase della vita </a:t>
            </a:r>
            <a:r>
              <a:rPr lang="it-IT" sz="2000" dirty="0">
                <a:solidFill>
                  <a:schemeClr val="tx1"/>
                </a:solidFill>
              </a:rPr>
              <a:t>durante la quale l’individuo conquista le abilità e le competenze necessarie ad assumersi le responsabilità relative al futuro stato di adulto. </a:t>
            </a:r>
          </a:p>
          <a:p>
            <a:pPr algn="just"/>
            <a:r>
              <a:rPr lang="it-IT" sz="2000" b="1" dirty="0">
                <a:solidFill>
                  <a:srgbClr val="FF0000"/>
                </a:solidFill>
              </a:rPr>
              <a:t>Questo periodo di transizione </a:t>
            </a:r>
            <a:r>
              <a:rPr lang="it-IT" sz="2000" dirty="0">
                <a:solidFill>
                  <a:schemeClr val="tx1"/>
                </a:solidFill>
              </a:rPr>
              <a:t>dallo stato di bambino a quello di giovane adulto prevede una costante evoluzione e continue trasformazioni che spesso, dall’esterno, vengono scambiate per volubilità, instabilità, squilibrio.</a:t>
            </a: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3</a:t>
            </a:fld>
            <a:endParaRPr lang="it-IT"/>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Cos’e’ l’adolescenza?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204864"/>
            <a:ext cx="5184576" cy="4104456"/>
          </a:xfrm>
          <a:solidFill>
            <a:srgbClr val="FFFF00"/>
          </a:solidFill>
          <a:ln w="25400">
            <a:solidFill>
              <a:schemeClr val="accent1"/>
            </a:solidFill>
          </a:ln>
        </p:spPr>
        <p:txBody>
          <a:bodyPr>
            <a:noAutofit/>
          </a:bodyPr>
          <a:lstStyle/>
          <a:p>
            <a:pPr algn="just"/>
            <a:r>
              <a:rPr lang="it-IT" sz="2000" b="1" dirty="0">
                <a:solidFill>
                  <a:srgbClr val="FF0000"/>
                </a:solidFill>
              </a:rPr>
              <a:t>I rapidi e consistenti cambiamenti</a:t>
            </a:r>
            <a:r>
              <a:rPr lang="it-IT" sz="2000" dirty="0">
                <a:solidFill>
                  <a:schemeClr val="tx1"/>
                </a:solidFill>
              </a:rPr>
              <a:t> causano una</a:t>
            </a:r>
            <a:r>
              <a:rPr lang="it-IT" sz="2000" b="1" dirty="0">
                <a:solidFill>
                  <a:schemeClr val="tx1"/>
                </a:solidFill>
              </a:rPr>
              <a:t> </a:t>
            </a:r>
            <a:r>
              <a:rPr lang="it-IT" sz="2000" dirty="0">
                <a:solidFill>
                  <a:schemeClr val="tx1"/>
                </a:solidFill>
              </a:rPr>
              <a:t>fase di disequilibrio in cui tutto viene rimesso in discussione. </a:t>
            </a:r>
          </a:p>
          <a:p>
            <a:pPr algn="just"/>
            <a:r>
              <a:rPr lang="it-IT" sz="2000" b="1" dirty="0">
                <a:solidFill>
                  <a:srgbClr val="FF0000"/>
                </a:solidFill>
              </a:rPr>
              <a:t>Si potrebbe osservare </a:t>
            </a:r>
            <a:r>
              <a:rPr lang="it-IT" sz="2000" dirty="0">
                <a:solidFill>
                  <a:schemeClr val="tx1"/>
                </a:solidFill>
              </a:rPr>
              <a:t>che cambiamenti così rapidi non sono caratteristici esclusivamente di questa fase della vita, per esempio nell’infanzia l’evoluzione somatica e mentale raggiungono ritmi particolarmente elevati.</a:t>
            </a:r>
          </a:p>
          <a:p>
            <a:pPr algn="just"/>
            <a:r>
              <a:rPr lang="it-IT" sz="2000" b="1" dirty="0">
                <a:solidFill>
                  <a:srgbClr val="FF0000"/>
                </a:solidFill>
              </a:rPr>
              <a:t>Ma in adolescenza, </a:t>
            </a:r>
            <a:r>
              <a:rPr lang="it-IT" sz="2000" dirty="0">
                <a:solidFill>
                  <a:schemeClr val="tx1"/>
                </a:solidFill>
              </a:rPr>
              <a:t>il ragazzo o la ragazza sono spettatori consapevoli delle mutazioni che li riguardano e sono perciò impegnati in un </a:t>
            </a:r>
            <a:r>
              <a:rPr lang="it-IT" sz="2000" b="1" dirty="0">
                <a:solidFill>
                  <a:schemeClr val="tx1"/>
                </a:solidFill>
              </a:rPr>
              <a:t>difficile processo di attribuzione di senso</a:t>
            </a:r>
            <a:r>
              <a:rPr lang="it-IT" sz="2000" dirty="0">
                <a:solidFill>
                  <a:schemeClr val="tx1"/>
                </a:solidFill>
              </a:rPr>
              <a:t> a quello che sta loro accadendo.</a:t>
            </a: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4</a:t>
            </a:fld>
            <a:endParaRPr lang="it-IT"/>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Periodo di grandi cambiamenti</a:t>
            </a:r>
          </a:p>
        </p:txBody>
      </p:sp>
      <p:pic>
        <p:nvPicPr>
          <p:cNvPr id="1026" name="Picture 2" descr="C:\Users\Master\Desktop\1.jpg"/>
          <p:cNvPicPr>
            <a:picLocks noChangeAspect="1" noChangeArrowheads="1"/>
          </p:cNvPicPr>
          <p:nvPr/>
        </p:nvPicPr>
        <p:blipFill>
          <a:blip r:embed="rId2" cstate="print"/>
          <a:srcRect/>
          <a:stretch>
            <a:fillRect/>
          </a:stretch>
        </p:blipFill>
        <p:spPr bwMode="auto">
          <a:xfrm>
            <a:off x="5580112" y="2996952"/>
            <a:ext cx="3347449" cy="252028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4644008" y="2204864"/>
            <a:ext cx="4248472" cy="4104456"/>
          </a:xfrm>
          <a:solidFill>
            <a:srgbClr val="FFFF00"/>
          </a:solidFill>
          <a:ln w="25400">
            <a:solidFill>
              <a:schemeClr val="accent1"/>
            </a:solidFill>
          </a:ln>
        </p:spPr>
        <p:txBody>
          <a:bodyPr>
            <a:noAutofit/>
          </a:bodyPr>
          <a:lstStyle/>
          <a:p>
            <a:pPr algn="just"/>
            <a:r>
              <a:rPr lang="it-IT" sz="2000" b="1" dirty="0">
                <a:solidFill>
                  <a:srgbClr val="FF0000"/>
                </a:solidFill>
              </a:rPr>
              <a:t>L’adolescenza</a:t>
            </a:r>
            <a:r>
              <a:rPr lang="it-IT" sz="2000" dirty="0">
                <a:solidFill>
                  <a:schemeClr val="tx1"/>
                </a:solidFill>
              </a:rPr>
              <a:t> suscita al giorno d’oggi, più che in ogni altro momento storico, una crescente attenzione da parte del mondo degli adulti (in special modo genitori, insegnanti, sociologi e psicologi). </a:t>
            </a:r>
          </a:p>
          <a:p>
            <a:pPr algn="just"/>
            <a:r>
              <a:rPr lang="it-IT" sz="2000" b="1" dirty="0">
                <a:solidFill>
                  <a:srgbClr val="FF0000"/>
                </a:solidFill>
              </a:rPr>
              <a:t>L’adolescente</a:t>
            </a:r>
            <a:r>
              <a:rPr lang="it-IT" sz="2000" dirty="0">
                <a:solidFill>
                  <a:schemeClr val="tx1"/>
                </a:solidFill>
              </a:rPr>
              <a:t> riesce sempre a sorprenderci per le capacità di infastidire le tendenze conservatrici del nostro mondo, per le potenzialità di pensiero e di azione che si possono manifestare sotto forma di grande creatività, distruttività o piattezza. </a:t>
            </a: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5</a:t>
            </a:fld>
            <a:endParaRPr lang="it-IT"/>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L’adolescente ci sorprende</a:t>
            </a:r>
            <a:endParaRPr lang="it-IT" sz="2800" dirty="0">
              <a:solidFill>
                <a:srgbClr val="0070C0"/>
              </a:solidFill>
            </a:endParaRPr>
          </a:p>
        </p:txBody>
      </p:sp>
      <p:pic>
        <p:nvPicPr>
          <p:cNvPr id="2050" name="Picture 2" descr="C:\Users\Master\Desktop\2.jpg"/>
          <p:cNvPicPr>
            <a:picLocks noChangeAspect="1" noChangeArrowheads="1"/>
          </p:cNvPicPr>
          <p:nvPr/>
        </p:nvPicPr>
        <p:blipFill>
          <a:blip r:embed="rId2" cstate="print"/>
          <a:srcRect/>
          <a:stretch>
            <a:fillRect/>
          </a:stretch>
        </p:blipFill>
        <p:spPr bwMode="auto">
          <a:xfrm>
            <a:off x="611560" y="2204864"/>
            <a:ext cx="2760394" cy="407612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204864"/>
            <a:ext cx="4608512" cy="4104456"/>
          </a:xfrm>
          <a:solidFill>
            <a:srgbClr val="FFFF00"/>
          </a:solidFill>
          <a:ln w="25400">
            <a:solidFill>
              <a:schemeClr val="accent1"/>
            </a:solidFill>
          </a:ln>
        </p:spPr>
        <p:txBody>
          <a:bodyPr>
            <a:noAutofit/>
          </a:bodyPr>
          <a:lstStyle/>
          <a:p>
            <a:pPr algn="just"/>
            <a:r>
              <a:rPr lang="it-IT" sz="2000" b="1" dirty="0">
                <a:solidFill>
                  <a:srgbClr val="FF0000"/>
                </a:solidFill>
              </a:rPr>
              <a:t>Dietro ai sintomi </a:t>
            </a:r>
            <a:r>
              <a:rPr lang="it-IT" sz="2000" dirty="0">
                <a:solidFill>
                  <a:schemeClr val="tx1"/>
                </a:solidFill>
              </a:rPr>
              <a:t>(corporei, relativi alla sessualità, condotte autodistruttive etc.) sembra esserci anche una grande necessità di</a:t>
            </a:r>
            <a:r>
              <a:rPr lang="it-IT" sz="2000" b="1" dirty="0">
                <a:solidFill>
                  <a:schemeClr val="tx1"/>
                </a:solidFill>
              </a:rPr>
              <a:t> </a:t>
            </a:r>
            <a:r>
              <a:rPr lang="it-IT" sz="2000" dirty="0">
                <a:solidFill>
                  <a:schemeClr val="tx1"/>
                </a:solidFill>
              </a:rPr>
              <a:t>conoscere e capire.</a:t>
            </a:r>
          </a:p>
          <a:p>
            <a:pPr algn="just"/>
            <a:r>
              <a:rPr lang="it-IT" sz="2000" b="1" dirty="0">
                <a:solidFill>
                  <a:srgbClr val="FF0000"/>
                </a:solidFill>
              </a:rPr>
              <a:t>L’adolescente è affamato di verità</a:t>
            </a:r>
            <a:r>
              <a:rPr lang="it-IT" sz="2000" dirty="0">
                <a:solidFill>
                  <a:srgbClr val="FF0000"/>
                </a:solidFill>
              </a:rPr>
              <a:t>. </a:t>
            </a:r>
            <a:r>
              <a:rPr lang="it-IT" sz="2000" dirty="0">
                <a:solidFill>
                  <a:schemeClr val="tx1"/>
                </a:solidFill>
              </a:rPr>
              <a:t>E’ l’erede del bambino teso incessantemente a elaborare teorie e farsene una ragione, alla ricerca spasmodica dei segreti sui misteri del mondo: la differenza fra i sessi e l’origine della vita. </a:t>
            </a:r>
          </a:p>
          <a:p>
            <a:pPr algn="just"/>
            <a:r>
              <a:rPr lang="it-IT" sz="2000" b="1" dirty="0">
                <a:solidFill>
                  <a:srgbClr val="FF0000"/>
                </a:solidFill>
              </a:rPr>
              <a:t>Sono domande sul sé, </a:t>
            </a:r>
            <a:r>
              <a:rPr lang="it-IT" sz="2000" dirty="0">
                <a:solidFill>
                  <a:schemeClr val="tx1"/>
                </a:solidFill>
              </a:rPr>
              <a:t>sul mondo circostante, sui genitori, sulle relazioni affettive.</a:t>
            </a: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6</a:t>
            </a:fld>
            <a:endParaRPr lang="it-IT"/>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Necessità di conoscere e capire</a:t>
            </a:r>
            <a:endParaRPr lang="it-IT" sz="2800" dirty="0">
              <a:solidFill>
                <a:srgbClr val="0070C0"/>
              </a:solidFill>
            </a:endParaRPr>
          </a:p>
        </p:txBody>
      </p:sp>
      <p:pic>
        <p:nvPicPr>
          <p:cNvPr id="3074" name="Picture 2" descr="C:\Users\Master\Desktop\3.jpg"/>
          <p:cNvPicPr>
            <a:picLocks noChangeAspect="1" noChangeArrowheads="1"/>
          </p:cNvPicPr>
          <p:nvPr/>
        </p:nvPicPr>
        <p:blipFill>
          <a:blip r:embed="rId2" cstate="print"/>
          <a:srcRect/>
          <a:stretch>
            <a:fillRect/>
          </a:stretch>
        </p:blipFill>
        <p:spPr bwMode="auto">
          <a:xfrm>
            <a:off x="5076056" y="3068960"/>
            <a:ext cx="3889264"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5157192"/>
            <a:ext cx="8640960" cy="1080120"/>
          </a:xfrm>
          <a:solidFill>
            <a:srgbClr val="FFFF00"/>
          </a:solidFill>
          <a:ln w="25400">
            <a:solidFill>
              <a:schemeClr val="accent1"/>
            </a:solidFill>
          </a:ln>
        </p:spPr>
        <p:txBody>
          <a:bodyPr>
            <a:noAutofit/>
          </a:bodyPr>
          <a:lstStyle/>
          <a:p>
            <a:r>
              <a:rPr lang="it-IT" sz="2000" b="1" dirty="0">
                <a:solidFill>
                  <a:srgbClr val="FF0000"/>
                </a:solidFill>
              </a:rPr>
              <a:t>Sono solo un piccolo esempio dei dubbi e delle incertezze che li assillano in questa fase di grandi ed importanti, ma allo stesso tempo estremamente difficili, trasformazioni.</a:t>
            </a: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7</a:t>
            </a:fld>
            <a:endParaRPr lang="it-IT"/>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Una esplosione di dubbi e paure</a:t>
            </a:r>
            <a:endParaRPr lang="it-IT" sz="2800" dirty="0">
              <a:solidFill>
                <a:srgbClr val="0070C0"/>
              </a:solidFill>
            </a:endParaRPr>
          </a:p>
        </p:txBody>
      </p:sp>
      <p:sp>
        <p:nvSpPr>
          <p:cNvPr id="8" name="Sottotitolo 2"/>
          <p:cNvSpPr txBox="1">
            <a:spLocks/>
          </p:cNvSpPr>
          <p:nvPr/>
        </p:nvSpPr>
        <p:spPr>
          <a:xfrm>
            <a:off x="251520" y="1988840"/>
            <a:ext cx="8640960" cy="432048"/>
          </a:xfrm>
          <a:prstGeom prst="rect">
            <a:avLst/>
          </a:prstGeom>
          <a:solidFill>
            <a:srgbClr val="FFFF00"/>
          </a:solidFill>
          <a:ln w="25400">
            <a:solidFill>
              <a:schemeClr val="accent1"/>
            </a:solidFill>
          </a:ln>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1" i="0" u="none" strike="noStrike" kern="1200" cap="none" spc="0" normalizeH="0" baseline="0" noProof="0" dirty="0">
                <a:ln>
                  <a:noFill/>
                </a:ln>
                <a:solidFill>
                  <a:schemeClr val="tx1"/>
                </a:solidFill>
                <a:effectLst/>
                <a:uLnTx/>
                <a:uFillTx/>
                <a:latin typeface="+mn-lt"/>
                <a:ea typeface="+mn-ea"/>
                <a:cs typeface="+mn-cs"/>
              </a:rPr>
              <a:t>Cosa mi sta succedendo? </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br>
              <a:rPr kumimoji="0" lang="it-IT" sz="2000" b="0" i="0" u="none" strike="noStrike" kern="1200" cap="none" spc="0" normalizeH="0" baseline="0" noProof="0" dirty="0">
                <a:ln>
                  <a:noFill/>
                </a:ln>
                <a:solidFill>
                  <a:schemeClr val="tx1"/>
                </a:solidFill>
                <a:effectLst/>
                <a:uLnTx/>
                <a:uFillTx/>
                <a:latin typeface="+mn-lt"/>
                <a:ea typeface="+mn-ea"/>
                <a:cs typeface="+mn-cs"/>
              </a:rPr>
            </a:br>
            <a:endParaRPr kumimoji="0" lang="it-IT"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Sottotitolo 2"/>
          <p:cNvSpPr txBox="1">
            <a:spLocks/>
          </p:cNvSpPr>
          <p:nvPr/>
        </p:nvSpPr>
        <p:spPr>
          <a:xfrm>
            <a:off x="251520" y="2492896"/>
            <a:ext cx="8640960" cy="432048"/>
          </a:xfrm>
          <a:prstGeom prst="rect">
            <a:avLst/>
          </a:prstGeom>
          <a:solidFill>
            <a:srgbClr val="FFFF00"/>
          </a:solidFill>
          <a:ln w="25400">
            <a:solidFill>
              <a:schemeClr val="accent1"/>
            </a:solidFill>
          </a:ln>
        </p:spPr>
        <p:txBody>
          <a:bodyPr vert="horz" lIns="91440" tIns="45720" rIns="91440" bIns="45720" rtlCol="0">
            <a:noAutofit/>
          </a:bodyPr>
          <a:lstStyle/>
          <a:p>
            <a:pPr lvl="0" algn="just">
              <a:spcBef>
                <a:spcPct val="20000"/>
              </a:spcBef>
            </a:pPr>
            <a:r>
              <a:rPr lang="it-IT" sz="2000" b="1" dirty="0"/>
              <a:t>Chi diventerò? </a:t>
            </a:r>
          </a:p>
          <a:p>
            <a:pPr lvl="0" algn="just">
              <a:spcBef>
                <a:spcPct val="20000"/>
              </a:spcBef>
            </a:pPr>
            <a:br>
              <a:rPr kumimoji="0" lang="it-IT" sz="2000" b="0" i="0" u="none" strike="noStrike" kern="1200" cap="none" spc="0" normalizeH="0" baseline="0" noProof="0" dirty="0">
                <a:ln>
                  <a:noFill/>
                </a:ln>
                <a:solidFill>
                  <a:schemeClr val="tx1"/>
                </a:solidFill>
                <a:effectLst/>
                <a:uLnTx/>
                <a:uFillTx/>
                <a:latin typeface="+mn-lt"/>
                <a:ea typeface="+mn-ea"/>
                <a:cs typeface="+mn-cs"/>
              </a:rPr>
            </a:br>
            <a:endParaRPr kumimoji="0" lang="it-IT"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Sottotitolo 2"/>
          <p:cNvSpPr txBox="1">
            <a:spLocks/>
          </p:cNvSpPr>
          <p:nvPr/>
        </p:nvSpPr>
        <p:spPr>
          <a:xfrm>
            <a:off x="251520" y="2996952"/>
            <a:ext cx="8640960" cy="432048"/>
          </a:xfrm>
          <a:prstGeom prst="rect">
            <a:avLst/>
          </a:prstGeom>
          <a:solidFill>
            <a:srgbClr val="FFFF00"/>
          </a:solidFill>
          <a:ln w="25400">
            <a:solidFill>
              <a:schemeClr val="accent1"/>
            </a:solidFill>
          </a:ln>
        </p:spPr>
        <p:txBody>
          <a:bodyPr vert="horz" lIns="91440" tIns="45720" rIns="91440" bIns="45720" rtlCol="0">
            <a:noAutofit/>
          </a:bodyPr>
          <a:lstStyle/>
          <a:p>
            <a:pPr lvl="0" algn="just">
              <a:spcBef>
                <a:spcPct val="20000"/>
              </a:spcBef>
            </a:pPr>
            <a:r>
              <a:rPr lang="it-IT" sz="2000" b="1" dirty="0"/>
              <a:t>Come mi accoglierà la società? </a:t>
            </a:r>
          </a:p>
          <a:p>
            <a:pPr lvl="0" algn="just">
              <a:spcBef>
                <a:spcPct val="20000"/>
              </a:spcBef>
            </a:pPr>
            <a:br>
              <a:rPr kumimoji="0" lang="it-IT" sz="2000" b="0" i="0" u="none" strike="noStrike" kern="1200" cap="none" spc="0" normalizeH="0" baseline="0" noProof="0" dirty="0">
                <a:ln>
                  <a:noFill/>
                </a:ln>
                <a:solidFill>
                  <a:schemeClr val="tx1"/>
                </a:solidFill>
                <a:effectLst/>
                <a:uLnTx/>
                <a:uFillTx/>
                <a:latin typeface="+mn-lt"/>
                <a:ea typeface="+mn-ea"/>
                <a:cs typeface="+mn-cs"/>
              </a:rPr>
            </a:br>
            <a:endParaRPr kumimoji="0" lang="it-IT"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Sottotitolo 2"/>
          <p:cNvSpPr txBox="1">
            <a:spLocks/>
          </p:cNvSpPr>
          <p:nvPr/>
        </p:nvSpPr>
        <p:spPr>
          <a:xfrm>
            <a:off x="251520" y="3501008"/>
            <a:ext cx="8640960" cy="432048"/>
          </a:xfrm>
          <a:prstGeom prst="rect">
            <a:avLst/>
          </a:prstGeom>
          <a:solidFill>
            <a:srgbClr val="FFFF00"/>
          </a:solidFill>
          <a:ln w="25400">
            <a:solidFill>
              <a:schemeClr val="accent1"/>
            </a:solidFill>
          </a:ln>
        </p:spPr>
        <p:txBody>
          <a:bodyPr vert="horz" lIns="91440" tIns="45720" rIns="91440" bIns="45720" rtlCol="0">
            <a:noAutofit/>
          </a:bodyPr>
          <a:lstStyle/>
          <a:p>
            <a:pPr lvl="0" algn="just">
              <a:spcBef>
                <a:spcPct val="20000"/>
              </a:spcBef>
            </a:pPr>
            <a:r>
              <a:rPr lang="it-IT" sz="2000" b="1" dirty="0"/>
              <a:t>Cosa si aspettano gli altri da me? </a:t>
            </a:r>
          </a:p>
          <a:p>
            <a:pPr lvl="0" algn="just">
              <a:spcBef>
                <a:spcPct val="20000"/>
              </a:spcBef>
            </a:pPr>
            <a:br>
              <a:rPr kumimoji="0" lang="it-IT" sz="2000" b="0" i="0" u="none" strike="noStrike" kern="1200" cap="none" spc="0" normalizeH="0" baseline="0" noProof="0" dirty="0">
                <a:ln>
                  <a:noFill/>
                </a:ln>
                <a:solidFill>
                  <a:schemeClr val="tx1"/>
                </a:solidFill>
                <a:effectLst/>
                <a:uLnTx/>
                <a:uFillTx/>
                <a:latin typeface="+mn-lt"/>
                <a:ea typeface="+mn-ea"/>
                <a:cs typeface="+mn-cs"/>
              </a:rPr>
            </a:br>
            <a:endParaRPr kumimoji="0" lang="it-IT"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Sottotitolo 2"/>
          <p:cNvSpPr txBox="1">
            <a:spLocks/>
          </p:cNvSpPr>
          <p:nvPr/>
        </p:nvSpPr>
        <p:spPr>
          <a:xfrm>
            <a:off x="251520" y="4005064"/>
            <a:ext cx="8640960" cy="432048"/>
          </a:xfrm>
          <a:prstGeom prst="rect">
            <a:avLst/>
          </a:prstGeom>
          <a:solidFill>
            <a:srgbClr val="FFFF00"/>
          </a:solidFill>
          <a:ln w="25400">
            <a:solidFill>
              <a:schemeClr val="accent1"/>
            </a:solidFill>
          </a:ln>
        </p:spPr>
        <p:txBody>
          <a:bodyPr vert="horz" lIns="91440" tIns="45720" rIns="91440" bIns="45720" rtlCol="0">
            <a:noAutofit/>
          </a:bodyPr>
          <a:lstStyle/>
          <a:p>
            <a:pPr lvl="0" algn="just">
              <a:spcBef>
                <a:spcPct val="20000"/>
              </a:spcBef>
            </a:pPr>
            <a:r>
              <a:rPr lang="it-IT" sz="2000" b="1" dirty="0"/>
              <a:t>Come posso essere me stesso e allo stesso tempo non deludere i miei genitori? </a:t>
            </a:r>
          </a:p>
          <a:p>
            <a:pPr lvl="0" algn="just">
              <a:spcBef>
                <a:spcPct val="20000"/>
              </a:spcBef>
            </a:pPr>
            <a:br>
              <a:rPr kumimoji="0" lang="it-IT" sz="2000" b="0" i="0" u="none" strike="noStrike" kern="1200" cap="none" spc="0" normalizeH="0" baseline="0" noProof="0" dirty="0">
                <a:ln>
                  <a:noFill/>
                </a:ln>
                <a:solidFill>
                  <a:schemeClr val="tx1"/>
                </a:solidFill>
                <a:effectLst/>
                <a:uLnTx/>
                <a:uFillTx/>
                <a:latin typeface="+mn-lt"/>
                <a:ea typeface="+mn-ea"/>
                <a:cs typeface="+mn-cs"/>
              </a:rPr>
            </a:br>
            <a:endParaRPr kumimoji="0" lang="it-IT"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Sottotitolo 2"/>
          <p:cNvSpPr txBox="1">
            <a:spLocks/>
          </p:cNvSpPr>
          <p:nvPr/>
        </p:nvSpPr>
        <p:spPr>
          <a:xfrm>
            <a:off x="251520" y="4509120"/>
            <a:ext cx="8640960" cy="432048"/>
          </a:xfrm>
          <a:prstGeom prst="rect">
            <a:avLst/>
          </a:prstGeom>
          <a:solidFill>
            <a:srgbClr val="FFFF00"/>
          </a:solidFill>
          <a:ln w="25400">
            <a:solidFill>
              <a:schemeClr val="accent1"/>
            </a:solidFill>
          </a:ln>
        </p:spPr>
        <p:txBody>
          <a:bodyPr vert="horz" lIns="91440" tIns="45720" rIns="91440" bIns="45720" rtlCol="0">
            <a:noAutofit/>
          </a:bodyPr>
          <a:lstStyle/>
          <a:p>
            <a:pPr algn="just"/>
            <a:r>
              <a:rPr lang="it-IT" sz="2000" b="1" dirty="0"/>
              <a:t>Chi e come potrà amarmi oltre a loro? </a:t>
            </a:r>
          </a:p>
          <a:p>
            <a:pPr lvl="0" algn="just">
              <a:spcBef>
                <a:spcPct val="20000"/>
              </a:spcBef>
            </a:pPr>
            <a:br>
              <a:rPr kumimoji="0" lang="it-IT" sz="2000" b="0" i="0" u="none" strike="noStrike" kern="1200" cap="none" spc="0" normalizeH="0" baseline="0" noProof="0" dirty="0">
                <a:ln>
                  <a:noFill/>
                </a:ln>
                <a:solidFill>
                  <a:schemeClr val="tx1"/>
                </a:solidFill>
                <a:effectLst/>
                <a:uLnTx/>
                <a:uFillTx/>
                <a:latin typeface="+mn-lt"/>
                <a:ea typeface="+mn-ea"/>
                <a:cs typeface="+mn-cs"/>
              </a:rPr>
            </a:br>
            <a:r>
              <a:rPr kumimoji="0" lang="it-IT" sz="2000" b="0" i="0" u="none" strike="noStrike" kern="1200" cap="none" spc="0" normalizeH="0" baseline="0" noProof="0" dirty="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bg/>
                                          </p:spTgt>
                                        </p:tgtEl>
                                        <p:attrNameLst>
                                          <p:attrName>style.visibility</p:attrName>
                                        </p:attrNameLst>
                                      </p:cBhvr>
                                      <p:to>
                                        <p:strVal val="visible"/>
                                      </p:to>
                                    </p:set>
                                    <p:animEffect transition="in" filter="fade">
                                      <p:cBhvr>
                                        <p:cTn id="56" dur="1000"/>
                                        <p:tgtEl>
                                          <p:spTgt spid="3">
                                            <p:bg/>
                                          </p:spTgt>
                                        </p:tgtEl>
                                      </p:cBhvr>
                                    </p:animEffect>
                                    <p:anim calcmode="lin" valueType="num">
                                      <p:cBhvr>
                                        <p:cTn id="57" dur="1000" fill="hold"/>
                                        <p:tgtEl>
                                          <p:spTgt spid="3">
                                            <p:bg/>
                                          </p:spTgt>
                                        </p:tgtEl>
                                        <p:attrNameLst>
                                          <p:attrName>ppt_x</p:attrName>
                                        </p:attrNameLst>
                                      </p:cBhvr>
                                      <p:tavLst>
                                        <p:tav tm="0">
                                          <p:val>
                                            <p:strVal val="#ppt_x"/>
                                          </p:val>
                                        </p:tav>
                                        <p:tav tm="100000">
                                          <p:val>
                                            <p:strVal val="#ppt_x"/>
                                          </p:val>
                                        </p:tav>
                                      </p:tavLst>
                                    </p:anim>
                                    <p:anim calcmode="lin" valueType="num">
                                      <p:cBhvr>
                                        <p:cTn id="58"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Effect transition="in" filter="fade">
                                      <p:cBhvr>
                                        <p:cTn id="63" dur="1000"/>
                                        <p:tgtEl>
                                          <p:spTgt spid="3">
                                            <p:txEl>
                                              <p:pRg st="0" end="0"/>
                                            </p:txEl>
                                          </p:spTgt>
                                        </p:tgtEl>
                                      </p:cBhvr>
                                    </p:animEffect>
                                    <p:anim calcmode="lin" valueType="num">
                                      <p:cBhvr>
                                        <p:cTn id="6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132856"/>
            <a:ext cx="8640960" cy="4320480"/>
          </a:xfrm>
          <a:solidFill>
            <a:srgbClr val="FFFF00"/>
          </a:solidFill>
          <a:ln w="25400">
            <a:solidFill>
              <a:schemeClr val="accent1"/>
            </a:solidFill>
          </a:ln>
        </p:spPr>
        <p:txBody>
          <a:bodyPr>
            <a:noAutofit/>
          </a:bodyPr>
          <a:lstStyle/>
          <a:p>
            <a:pPr algn="just"/>
            <a:r>
              <a:rPr lang="it-IT" sz="2800" b="1" dirty="0">
                <a:solidFill>
                  <a:schemeClr val="tx1"/>
                </a:solidFill>
              </a:rPr>
              <a:t>I temi evolutivi sui quali si svolge la crescita degli adolescenti e sui quali si possono eventualmente, in questa fase della vita, strutturare i sintomi disfunzionali, riguardano generalmente:</a:t>
            </a:r>
          </a:p>
          <a:p>
            <a:pPr algn="just">
              <a:buFont typeface="Arial" pitchFamily="34" charset="0"/>
              <a:buChar char="•"/>
            </a:pPr>
            <a:r>
              <a:rPr lang="it-IT" sz="2400" b="1" dirty="0">
                <a:solidFill>
                  <a:srgbClr val="FF0000"/>
                </a:solidFill>
              </a:rPr>
              <a:t> l’accettazione del proprio corpo in mutazione</a:t>
            </a:r>
          </a:p>
          <a:p>
            <a:pPr algn="just">
              <a:buFont typeface="Arial" pitchFamily="34" charset="0"/>
              <a:buChar char="•"/>
            </a:pPr>
            <a:r>
              <a:rPr lang="it-IT" sz="2400" b="1" dirty="0">
                <a:solidFill>
                  <a:srgbClr val="FF0000"/>
                </a:solidFill>
              </a:rPr>
              <a:t> l’acquisizione di un’identità personale </a:t>
            </a:r>
          </a:p>
          <a:p>
            <a:pPr algn="just">
              <a:buFont typeface="Arial" pitchFamily="34" charset="0"/>
              <a:buChar char="•"/>
            </a:pPr>
            <a:r>
              <a:rPr lang="it-IT" sz="2400" b="1" dirty="0">
                <a:solidFill>
                  <a:srgbClr val="FF0000"/>
                </a:solidFill>
              </a:rPr>
              <a:t> il consolidamento di un’identità sessuale e di genere</a:t>
            </a:r>
          </a:p>
          <a:p>
            <a:pPr algn="just">
              <a:buFont typeface="Arial" pitchFamily="34" charset="0"/>
              <a:buChar char="•"/>
            </a:pPr>
            <a:r>
              <a:rPr lang="it-IT" sz="2400" b="1" dirty="0">
                <a:solidFill>
                  <a:srgbClr val="FF0000"/>
                </a:solidFill>
              </a:rPr>
              <a:t> le relazioni con i coetanei e lo sviluppo di una identità sociale</a:t>
            </a:r>
          </a:p>
          <a:p>
            <a:pPr marL="179388" indent="-179388" algn="just">
              <a:buFont typeface="Arial" pitchFamily="34" charset="0"/>
              <a:buChar char="•"/>
            </a:pPr>
            <a:r>
              <a:rPr lang="it-IT" sz="2400" b="1" dirty="0">
                <a:solidFill>
                  <a:srgbClr val="FF0000"/>
                </a:solidFill>
              </a:rPr>
              <a:t>la formazione di sistemi motivazionali, valori e progettualità futura</a:t>
            </a:r>
            <a:r>
              <a:rPr lang="it-IT" sz="2000" b="1" dirty="0">
                <a:solidFill>
                  <a:srgbClr val="FF0000"/>
                </a:solidFill>
              </a:rPr>
              <a:t>.</a:t>
            </a:r>
          </a:p>
          <a:p>
            <a:pPr algn="just"/>
            <a:br>
              <a:rPr lang="it-IT" sz="2000" dirty="0"/>
            </a:br>
            <a:endParaRPr lang="it-IT" sz="20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8</a:t>
            </a:fld>
            <a:endParaRPr lang="it-IT"/>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Quali sono gli obiettivi di questa crescita?</a:t>
            </a:r>
            <a:endParaRPr lang="it-IT" sz="28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000"/>
                                        <p:tgtEl>
                                          <p:spTgt spid="3">
                                            <p:txEl>
                                              <p:pRg st="5" end="5"/>
                                            </p:txEl>
                                          </p:spTgt>
                                        </p:tgtEl>
                                      </p:cBhvr>
                                    </p:animEffect>
                                    <p:anim calcmode="lin" valueType="num">
                                      <p:cBhvr>
                                        <p:cTn id="5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Effect transition="in" filter="fade">
                                      <p:cBhvr>
                                        <p:cTn id="63" dur="1000"/>
                                        <p:tgtEl>
                                          <p:spTgt spid="3">
                                            <p:txEl>
                                              <p:pRg st="6" end="6"/>
                                            </p:txEl>
                                          </p:spTgt>
                                        </p:tgtEl>
                                      </p:cBhvr>
                                    </p:animEffect>
                                    <p:anim calcmode="lin" valueType="num">
                                      <p:cBhvr>
                                        <p:cTn id="6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1224136"/>
          </a:xfrm>
          <a:solidFill>
            <a:schemeClr val="tx2">
              <a:lumMod val="20000"/>
              <a:lumOff val="80000"/>
            </a:schemeClr>
          </a:solidFill>
          <a:ln w="25400">
            <a:solidFill>
              <a:schemeClr val="accent1"/>
            </a:solidFill>
          </a:ln>
        </p:spPr>
        <p:txBody>
          <a:bodyPr>
            <a:normAutofit fontScale="90000"/>
          </a:bodyPr>
          <a:lstStyle/>
          <a:p>
            <a:br>
              <a:rPr lang="it-IT" b="1" dirty="0"/>
            </a:br>
            <a:r>
              <a:rPr lang="it-IT" b="1" dirty="0">
                <a:solidFill>
                  <a:srgbClr val="FF0000"/>
                </a:solidFill>
              </a:rPr>
              <a:t>ADOLESCENZA: </a:t>
            </a:r>
            <a:br>
              <a:rPr lang="it-IT" b="1" dirty="0">
                <a:solidFill>
                  <a:srgbClr val="FF0000"/>
                </a:solidFill>
              </a:rPr>
            </a:br>
            <a:r>
              <a:rPr lang="it-IT" b="1" dirty="0">
                <a:solidFill>
                  <a:srgbClr val="FF0000"/>
                </a:solidFill>
              </a:rPr>
              <a:t>Crescita, Sintomi, Problemi</a:t>
            </a:r>
            <a:br>
              <a:rPr lang="it-IT" dirty="0"/>
            </a:br>
            <a:endParaRPr lang="it-IT" dirty="0"/>
          </a:p>
        </p:txBody>
      </p:sp>
      <p:sp>
        <p:nvSpPr>
          <p:cNvPr id="3" name="Sottotitolo 2"/>
          <p:cNvSpPr>
            <a:spLocks noGrp="1"/>
          </p:cNvSpPr>
          <p:nvPr>
            <p:ph type="subTitle" idx="1"/>
          </p:nvPr>
        </p:nvSpPr>
        <p:spPr>
          <a:xfrm>
            <a:off x="251520" y="2204864"/>
            <a:ext cx="5544616" cy="4176464"/>
          </a:xfrm>
          <a:solidFill>
            <a:srgbClr val="FFFF00"/>
          </a:solidFill>
          <a:ln w="25400">
            <a:solidFill>
              <a:schemeClr val="accent1"/>
            </a:solidFill>
          </a:ln>
        </p:spPr>
        <p:txBody>
          <a:bodyPr>
            <a:noAutofit/>
          </a:bodyPr>
          <a:lstStyle/>
          <a:p>
            <a:pPr algn="just"/>
            <a:r>
              <a:rPr lang="it-IT" sz="2400" b="1" dirty="0">
                <a:solidFill>
                  <a:srgbClr val="FF0000"/>
                </a:solidFill>
              </a:rPr>
              <a:t>L’immagine corporea  </a:t>
            </a:r>
            <a:r>
              <a:rPr lang="it-IT" sz="2400" dirty="0">
                <a:solidFill>
                  <a:schemeClr val="tx1"/>
                </a:solidFill>
              </a:rPr>
              <a:t>viene messa in crisi dai cambiamenti della pubertà e necessità perciò di essere ristrutturata ed assimilata come facente parte di una nuova identità. </a:t>
            </a:r>
          </a:p>
          <a:p>
            <a:pPr algn="just"/>
            <a:r>
              <a:rPr lang="it-IT" sz="2400" b="1" dirty="0">
                <a:solidFill>
                  <a:srgbClr val="FF0000"/>
                </a:solidFill>
              </a:rPr>
              <a:t>Il corpo, </a:t>
            </a:r>
            <a:r>
              <a:rPr lang="it-IT" sz="2400" dirty="0">
                <a:solidFill>
                  <a:schemeClr val="tx1"/>
                </a:solidFill>
              </a:rPr>
              <a:t>diventato estraneo, viene utilizzato come uno  </a:t>
            </a:r>
            <a:r>
              <a:rPr lang="it-IT" sz="2400" b="1" dirty="0">
                <a:solidFill>
                  <a:schemeClr val="tx1"/>
                </a:solidFill>
              </a:rPr>
              <a:t>spazio di sperimentazione</a:t>
            </a:r>
            <a:r>
              <a:rPr lang="it-IT" sz="2400" dirty="0">
                <a:solidFill>
                  <a:schemeClr val="tx1"/>
                </a:solidFill>
              </a:rPr>
              <a:t>, o in casi più estremi come un </a:t>
            </a:r>
            <a:r>
              <a:rPr lang="it-IT" sz="2400" b="1" dirty="0">
                <a:solidFill>
                  <a:schemeClr val="tx1"/>
                </a:solidFill>
              </a:rPr>
              <a:t>campo di battaglia</a:t>
            </a:r>
            <a:r>
              <a:rPr lang="it-IT" sz="2400" dirty="0">
                <a:solidFill>
                  <a:schemeClr val="tx1"/>
                </a:solidFill>
              </a:rPr>
              <a:t>, sul quale mettere in scena eventuali conflitti (disturbi alimentari, abuso di sostanze, gravidanze precoci, etc.).</a:t>
            </a:r>
          </a:p>
          <a:p>
            <a:pPr algn="just"/>
            <a:br>
              <a:rPr lang="it-IT" sz="1800" dirty="0"/>
            </a:br>
            <a:endParaRPr lang="it-IT" sz="1800" dirty="0">
              <a:solidFill>
                <a:schemeClr val="tx1"/>
              </a:solidFill>
            </a:endParaRPr>
          </a:p>
        </p:txBody>
      </p:sp>
      <p:sp>
        <p:nvSpPr>
          <p:cNvPr id="5" name="Segnaposto data 4"/>
          <p:cNvSpPr>
            <a:spLocks noGrp="1"/>
          </p:cNvSpPr>
          <p:nvPr>
            <p:ph type="dt" sz="half" idx="10"/>
          </p:nvPr>
        </p:nvSpPr>
        <p:spPr/>
        <p:txBody>
          <a:bodyPr/>
          <a:lstStyle/>
          <a:p>
            <a:r>
              <a:rPr lang="it-IT"/>
              <a:t>13/05/2020</a:t>
            </a:r>
          </a:p>
        </p:txBody>
      </p:sp>
      <p:sp>
        <p:nvSpPr>
          <p:cNvPr id="6" name="Segnaposto numero diapositiva 5"/>
          <p:cNvSpPr>
            <a:spLocks noGrp="1"/>
          </p:cNvSpPr>
          <p:nvPr>
            <p:ph type="sldNum" sz="quarter" idx="12"/>
          </p:nvPr>
        </p:nvSpPr>
        <p:spPr/>
        <p:txBody>
          <a:bodyPr/>
          <a:lstStyle/>
          <a:p>
            <a:fld id="{FB9CB34B-F2ED-49D0-990C-FD861339968C}" type="slidenum">
              <a:rPr lang="it-IT" smtClean="0"/>
              <a:pPr/>
              <a:t>9</a:t>
            </a:fld>
            <a:endParaRPr lang="it-IT"/>
          </a:p>
        </p:txBody>
      </p:sp>
      <p:sp>
        <p:nvSpPr>
          <p:cNvPr id="7" name="CasellaDiTesto 6"/>
          <p:cNvSpPr txBox="1"/>
          <p:nvPr/>
        </p:nvSpPr>
        <p:spPr>
          <a:xfrm>
            <a:off x="251520" y="1484784"/>
            <a:ext cx="8640960" cy="523220"/>
          </a:xfrm>
          <a:prstGeom prst="rect">
            <a:avLst/>
          </a:prstGeom>
          <a:noFill/>
        </p:spPr>
        <p:txBody>
          <a:bodyPr wrap="square" rtlCol="0">
            <a:spAutoFit/>
          </a:bodyPr>
          <a:lstStyle/>
          <a:p>
            <a:pPr algn="ctr"/>
            <a:r>
              <a:rPr lang="it-IT" sz="2800" b="1" dirty="0">
                <a:solidFill>
                  <a:srgbClr val="0070C0"/>
                </a:solidFill>
              </a:rPr>
              <a:t>L’accettazione del proprio corpo in mutazione</a:t>
            </a:r>
            <a:endParaRPr lang="it-IT" sz="2800" dirty="0">
              <a:solidFill>
                <a:srgbClr val="0070C0"/>
              </a:solidFill>
            </a:endParaRPr>
          </a:p>
        </p:txBody>
      </p:sp>
      <p:pic>
        <p:nvPicPr>
          <p:cNvPr id="4098" name="Picture 2" descr="C:\Users\Master\Desktop\4.jpg"/>
          <p:cNvPicPr>
            <a:picLocks noChangeAspect="1" noChangeArrowheads="1"/>
          </p:cNvPicPr>
          <p:nvPr/>
        </p:nvPicPr>
        <p:blipFill>
          <a:blip r:embed="rId2" cstate="print"/>
          <a:srcRect l="8247"/>
          <a:stretch>
            <a:fillRect/>
          </a:stretch>
        </p:blipFill>
        <p:spPr bwMode="auto">
          <a:xfrm>
            <a:off x="6012160" y="3284984"/>
            <a:ext cx="2879254"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2810</Words>
  <Application>Microsoft Office PowerPoint</Application>
  <PresentationFormat>Presentazione su schermo (4:3)</PresentationFormat>
  <Paragraphs>220</Paragraphs>
  <Slides>26</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26</vt:i4>
      </vt:variant>
    </vt:vector>
  </HeadingPairs>
  <TitlesOfParts>
    <vt:vector size="29" baseType="lpstr">
      <vt:lpstr>Arial</vt:lpstr>
      <vt:lpstr>Calibri</vt:lpstr>
      <vt:lpstr>Tema di Office</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lpstr> ADOLESCENZA:  Crescita, Sintomi, Problemi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ADOLESCENZA:  Crescita, Sintomi, Problemi</dc:title>
  <dc:creator>Francesco Cannizzaro</dc:creator>
  <cp:lastModifiedBy>Franco</cp:lastModifiedBy>
  <cp:revision>27</cp:revision>
  <dcterms:created xsi:type="dcterms:W3CDTF">2020-05-13T16:45:12Z</dcterms:created>
  <dcterms:modified xsi:type="dcterms:W3CDTF">2023-01-09T17:54:19Z</dcterms:modified>
</cp:coreProperties>
</file>